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5" r:id="rId3"/>
    <p:sldId id="259" r:id="rId4"/>
    <p:sldId id="282" r:id="rId5"/>
    <p:sldId id="283" r:id="rId6"/>
    <p:sldId id="284" r:id="rId7"/>
    <p:sldId id="260" r:id="rId8"/>
    <p:sldId id="269" r:id="rId9"/>
    <p:sldId id="274" r:id="rId10"/>
    <p:sldId id="275" r:id="rId11"/>
    <p:sldId id="261" r:id="rId12"/>
    <p:sldId id="276" r:id="rId13"/>
    <p:sldId id="279" r:id="rId14"/>
    <p:sldId id="277" r:id="rId15"/>
    <p:sldId id="278" r:id="rId16"/>
    <p:sldId id="280" r:id="rId17"/>
    <p:sldId id="281" r:id="rId18"/>
    <p:sldId id="286" r:id="rId19"/>
    <p:sldId id="294" r:id="rId20"/>
    <p:sldId id="287" r:id="rId21"/>
    <p:sldId id="292" r:id="rId22"/>
    <p:sldId id="288" r:id="rId23"/>
    <p:sldId id="295" r:id="rId24"/>
    <p:sldId id="289" r:id="rId25"/>
    <p:sldId id="293" r:id="rId26"/>
    <p:sldId id="291" r:id="rId27"/>
    <p:sldId id="296" r:id="rId28"/>
    <p:sldId id="272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618">
          <p15:clr>
            <a:srgbClr val="A4A3A4"/>
          </p15:clr>
        </p15:guide>
        <p15:guide id="3" pos="2880">
          <p15:clr>
            <a:srgbClr val="A4A3A4"/>
          </p15:clr>
        </p15:guide>
        <p15:guide id="4" pos="2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119" autoAdjust="0"/>
  </p:normalViewPr>
  <p:slideViewPr>
    <p:cSldViewPr>
      <p:cViewPr varScale="1">
        <p:scale>
          <a:sx n="156" d="100"/>
          <a:sy n="156" d="100"/>
        </p:scale>
        <p:origin x="1224" y="114"/>
      </p:cViewPr>
      <p:guideLst>
        <p:guide orient="horz" pos="2160"/>
        <p:guide orient="horz" pos="618"/>
        <p:guide pos="2880"/>
        <p:guide pos="2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0D551-286D-40A8-9AD2-F9FCA84C9B84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94A67-6E61-44C4-A62F-306010C5147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272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0D551-286D-40A8-9AD2-F9FCA84C9B84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94A67-6E61-44C4-A62F-306010C5147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714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0D551-286D-40A8-9AD2-F9FCA84C9B84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94A67-6E61-44C4-A62F-306010C5147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199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0D551-286D-40A8-9AD2-F9FCA84C9B84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94A67-6E61-44C4-A62F-306010C5147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322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0D551-286D-40A8-9AD2-F9FCA84C9B84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94A67-6E61-44C4-A62F-306010C5147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211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0D551-286D-40A8-9AD2-F9FCA84C9B84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94A67-6E61-44C4-A62F-306010C5147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09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0D551-286D-40A8-9AD2-F9FCA84C9B84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94A67-6E61-44C4-A62F-306010C5147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103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0D551-286D-40A8-9AD2-F9FCA84C9B84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94A67-6E61-44C4-A62F-306010C5147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830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0D551-286D-40A8-9AD2-F9FCA84C9B84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94A67-6E61-44C4-A62F-306010C5147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674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0D551-286D-40A8-9AD2-F9FCA84C9B84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94A67-6E61-44C4-A62F-306010C5147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373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0D551-286D-40A8-9AD2-F9FCA84C9B84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94A67-6E61-44C4-A62F-306010C5147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675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C0D551-286D-40A8-9AD2-F9FCA84C9B84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994A67-6E61-44C4-A62F-306010C5147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521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76682" y="230783"/>
            <a:ext cx="7971782" cy="749945"/>
          </a:xfrm>
        </p:spPr>
        <p:txBody>
          <a:bodyPr>
            <a:noAutofit/>
          </a:bodyPr>
          <a:lstStyle/>
          <a:p>
            <a:r>
              <a:rPr lang="nl-BE" sz="3000" dirty="0" err="1">
                <a:latin typeface="Perpetua" panose="02020502060401020303" pitchFamily="18" charset="0"/>
              </a:rPr>
              <a:t>Réaménagement</a:t>
            </a:r>
            <a:r>
              <a:rPr lang="nl-BE" sz="3000" dirty="0">
                <a:latin typeface="Perpetua" panose="02020502060401020303" pitchFamily="18" charset="0"/>
              </a:rPr>
              <a:t> du </a:t>
            </a:r>
            <a:r>
              <a:rPr lang="nl-BE" sz="3000" dirty="0" err="1">
                <a:latin typeface="Perpetua" panose="02020502060401020303" pitchFamily="18" charset="0"/>
              </a:rPr>
              <a:t>carrefour</a:t>
            </a:r>
            <a:r>
              <a:rPr lang="nl-BE" sz="3000" dirty="0">
                <a:latin typeface="Perpetua" panose="02020502060401020303" pitchFamily="18" charset="0"/>
              </a:rPr>
              <a:t> </a:t>
            </a:r>
            <a:br>
              <a:rPr lang="nl-BE" sz="3000" dirty="0">
                <a:latin typeface="Perpetua" panose="02020502060401020303" pitchFamily="18" charset="0"/>
              </a:rPr>
            </a:br>
            <a:r>
              <a:rPr lang="nl-BE" sz="3000" dirty="0">
                <a:latin typeface="Perpetua" panose="02020502060401020303" pitchFamily="18" charset="0"/>
              </a:rPr>
              <a:t>A. </a:t>
            </a:r>
            <a:r>
              <a:rPr lang="nl-BE" sz="3000" dirty="0" err="1">
                <a:latin typeface="Perpetua" panose="02020502060401020303" pitchFamily="18" charset="0"/>
              </a:rPr>
              <a:t>Baeck</a:t>
            </a:r>
            <a:r>
              <a:rPr lang="nl-BE" sz="3000" dirty="0">
                <a:latin typeface="Perpetua" panose="02020502060401020303" pitchFamily="18" charset="0"/>
              </a:rPr>
              <a:t> – </a:t>
            </a:r>
            <a:r>
              <a:rPr lang="nl-BE" sz="3000" dirty="0" err="1">
                <a:latin typeface="Perpetua" panose="02020502060401020303" pitchFamily="18" charset="0"/>
              </a:rPr>
              <a:t>Dupré</a:t>
            </a:r>
            <a:r>
              <a:rPr lang="nl-BE" sz="3000" dirty="0">
                <a:latin typeface="Perpetua" panose="02020502060401020303" pitchFamily="18" charset="0"/>
              </a:rPr>
              <a:t> - Wemmel</a:t>
            </a:r>
            <a:endParaRPr lang="en-US" sz="3000" dirty="0">
              <a:latin typeface="Perpetua" panose="02020502060401020303" pitchFamily="18" charset="0"/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755576" y="5949279"/>
            <a:ext cx="7772400" cy="5760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sz="3000" dirty="0" err="1">
                <a:latin typeface="Perpetua" panose="02020502060401020303" pitchFamily="18" charset="0"/>
              </a:rPr>
              <a:t>Heraanleg</a:t>
            </a:r>
            <a:r>
              <a:rPr lang="nl-BE" sz="3000" dirty="0">
                <a:latin typeface="Perpetua" panose="02020502060401020303" pitchFamily="18" charset="0"/>
              </a:rPr>
              <a:t> van het kruispunt</a:t>
            </a:r>
          </a:p>
          <a:p>
            <a:r>
              <a:rPr lang="nl-BE" sz="3000" dirty="0">
                <a:latin typeface="Perpetua" panose="02020502060401020303" pitchFamily="18" charset="0"/>
              </a:rPr>
              <a:t> A. </a:t>
            </a:r>
            <a:r>
              <a:rPr lang="nl-BE" sz="3000" dirty="0" err="1">
                <a:latin typeface="Perpetua" panose="02020502060401020303" pitchFamily="18" charset="0"/>
              </a:rPr>
              <a:t>Baeck</a:t>
            </a:r>
            <a:r>
              <a:rPr lang="nl-BE" sz="3000" dirty="0">
                <a:latin typeface="Perpetua" panose="02020502060401020303" pitchFamily="18" charset="0"/>
              </a:rPr>
              <a:t> – </a:t>
            </a:r>
            <a:r>
              <a:rPr lang="nl-BE" sz="3000" dirty="0" err="1">
                <a:latin typeface="Perpetua" panose="02020502060401020303" pitchFamily="18" charset="0"/>
              </a:rPr>
              <a:t>Durpé</a:t>
            </a:r>
            <a:r>
              <a:rPr lang="nl-BE" sz="3000" dirty="0">
                <a:latin typeface="Perpetua" panose="02020502060401020303" pitchFamily="18" charset="0"/>
              </a:rPr>
              <a:t> – Wemmel </a:t>
            </a:r>
            <a:endParaRPr lang="en-US" sz="3000" dirty="0">
              <a:latin typeface="Perpetua" panose="02020502060401020303" pitchFamily="18" charset="0"/>
            </a:endParaRPr>
          </a:p>
        </p:txBody>
      </p:sp>
      <p:pic>
        <p:nvPicPr>
          <p:cNvPr id="5" name="Imag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3043" y="1052736"/>
            <a:ext cx="8677913" cy="2328614"/>
          </a:xfrm>
          <a:prstGeom prst="rect">
            <a:avLst/>
          </a:prstGeom>
          <a:noFill/>
        </p:spPr>
      </p:pic>
      <p:pic>
        <p:nvPicPr>
          <p:cNvPr id="6" name="Image 5" descr="2018-09-25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501008"/>
            <a:ext cx="8640960" cy="2272163"/>
          </a:xfrm>
          <a:prstGeom prst="rect">
            <a:avLst/>
          </a:prstGeom>
          <a:noFill/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30DF5F4F-28DE-4F83-BB61-969DB9A6C83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796847"/>
            <a:ext cx="792088" cy="911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9510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457200" y="-315416"/>
            <a:ext cx="8229600" cy="1143000"/>
          </a:xfrm>
        </p:spPr>
        <p:txBody>
          <a:bodyPr>
            <a:noAutofit/>
          </a:bodyPr>
          <a:lstStyle/>
          <a:p>
            <a:r>
              <a:rPr lang="nl-BE" sz="3000" dirty="0" err="1">
                <a:latin typeface="Perpetua" panose="02020502060401020303" pitchFamily="18" charset="0"/>
              </a:rPr>
              <a:t>Situation</a:t>
            </a:r>
            <a:r>
              <a:rPr lang="nl-BE" sz="3000" dirty="0">
                <a:latin typeface="Perpetua" panose="02020502060401020303" pitchFamily="18" charset="0"/>
              </a:rPr>
              <a:t> </a:t>
            </a:r>
            <a:r>
              <a:rPr lang="nl-BE" sz="3000" dirty="0" err="1">
                <a:latin typeface="Perpetua" panose="02020502060401020303" pitchFamily="18" charset="0"/>
              </a:rPr>
              <a:t>projetée</a:t>
            </a:r>
            <a:r>
              <a:rPr lang="nl-BE" sz="3000" dirty="0">
                <a:latin typeface="Perpetua" panose="02020502060401020303" pitchFamily="18" charset="0"/>
              </a:rPr>
              <a:t> - Ontworpen toestand</a:t>
            </a:r>
            <a:endParaRPr lang="en-US" sz="3000" dirty="0">
              <a:latin typeface="Perpetua" panose="02020502060401020303" pitchFamily="18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" t="3686" r="1193" b="1002"/>
          <a:stretch/>
        </p:blipFill>
        <p:spPr bwMode="auto">
          <a:xfrm>
            <a:off x="1263322" y="811032"/>
            <a:ext cx="6837070" cy="5884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el 1"/>
          <p:cNvSpPr txBox="1">
            <a:spLocks/>
          </p:cNvSpPr>
          <p:nvPr/>
        </p:nvSpPr>
        <p:spPr>
          <a:xfrm>
            <a:off x="457200" y="332656"/>
            <a:ext cx="8229600" cy="5767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sz="2400" dirty="0">
                <a:latin typeface="Perpetua" panose="02020502060401020303" pitchFamily="18" charset="0"/>
              </a:rPr>
              <a:t>Plateau en zone résidentielle – Plateau en </a:t>
            </a:r>
            <a:r>
              <a:rPr lang="fr-BE" sz="2400" dirty="0" err="1">
                <a:latin typeface="Perpetua" panose="02020502060401020303" pitchFamily="18" charset="0"/>
              </a:rPr>
              <a:t>woonerf</a:t>
            </a:r>
            <a:endParaRPr lang="nl-BE" sz="2400" dirty="0">
              <a:latin typeface="Perpetua" panose="02020502060401020303" pitchFamily="18" charset="0"/>
            </a:endParaRPr>
          </a:p>
        </p:txBody>
      </p:sp>
      <p:pic>
        <p:nvPicPr>
          <p:cNvPr id="3074" name="Picture 2" descr="Résultat de recherche d'images pour &quot;verhoogde inrichting met oversteekplaats&quot;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999" r="37081"/>
          <a:stretch/>
        </p:blipFill>
        <p:spPr bwMode="auto">
          <a:xfrm>
            <a:off x="1907704" y="4797152"/>
            <a:ext cx="2736304" cy="1989661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Connecteur droit avec flèche 2"/>
          <p:cNvCxnSpPr/>
          <p:nvPr/>
        </p:nvCxnSpPr>
        <p:spPr>
          <a:xfrm flipV="1">
            <a:off x="3707904" y="4221088"/>
            <a:ext cx="720080" cy="1656184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26" name="Picture 2" descr="Résultat de recherche d'images pour &quot;woonerf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875313"/>
            <a:ext cx="3312368" cy="2428540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Forme libre 16"/>
          <p:cNvSpPr/>
          <p:nvPr/>
        </p:nvSpPr>
        <p:spPr>
          <a:xfrm>
            <a:off x="3676650" y="1276350"/>
            <a:ext cx="1352550" cy="2688412"/>
          </a:xfrm>
          <a:custGeom>
            <a:avLst/>
            <a:gdLst>
              <a:gd name="connsiteX0" fmla="*/ 533400 w 1476375"/>
              <a:gd name="connsiteY0" fmla="*/ 2571750 h 2886075"/>
              <a:gd name="connsiteX1" fmla="*/ 514350 w 1476375"/>
              <a:gd name="connsiteY1" fmla="*/ 2266950 h 2886075"/>
              <a:gd name="connsiteX2" fmla="*/ 323850 w 1476375"/>
              <a:gd name="connsiteY2" fmla="*/ 1638300 h 2886075"/>
              <a:gd name="connsiteX3" fmla="*/ 438150 w 1476375"/>
              <a:gd name="connsiteY3" fmla="*/ 1590675 h 2886075"/>
              <a:gd name="connsiteX4" fmla="*/ 0 w 1476375"/>
              <a:gd name="connsiteY4" fmla="*/ 314325 h 2886075"/>
              <a:gd name="connsiteX5" fmla="*/ 85725 w 1476375"/>
              <a:gd name="connsiteY5" fmla="*/ 104775 h 2886075"/>
              <a:gd name="connsiteX6" fmla="*/ 361950 w 1476375"/>
              <a:gd name="connsiteY6" fmla="*/ 0 h 2886075"/>
              <a:gd name="connsiteX7" fmla="*/ 1238250 w 1476375"/>
              <a:gd name="connsiteY7" fmla="*/ 2447925 h 2886075"/>
              <a:gd name="connsiteX8" fmla="*/ 1352550 w 1476375"/>
              <a:gd name="connsiteY8" fmla="*/ 2543175 h 2886075"/>
              <a:gd name="connsiteX9" fmla="*/ 1476375 w 1476375"/>
              <a:gd name="connsiteY9" fmla="*/ 2886075 h 2886075"/>
              <a:gd name="connsiteX10" fmla="*/ 885825 w 1476375"/>
              <a:gd name="connsiteY10" fmla="*/ 2838450 h 2886075"/>
              <a:gd name="connsiteX11" fmla="*/ 476250 w 1476375"/>
              <a:gd name="connsiteY11" fmla="*/ 2867025 h 2886075"/>
              <a:gd name="connsiteX12" fmla="*/ 400050 w 1476375"/>
              <a:gd name="connsiteY12" fmla="*/ 2790825 h 2886075"/>
              <a:gd name="connsiteX13" fmla="*/ 400050 w 1476375"/>
              <a:gd name="connsiteY13" fmla="*/ 2676525 h 2886075"/>
              <a:gd name="connsiteX14" fmla="*/ 533400 w 1476375"/>
              <a:gd name="connsiteY14" fmla="*/ 2571750 h 2886075"/>
              <a:gd name="connsiteX0" fmla="*/ 467564 w 1476375"/>
              <a:gd name="connsiteY0" fmla="*/ 2527859 h 2886075"/>
              <a:gd name="connsiteX1" fmla="*/ 514350 w 1476375"/>
              <a:gd name="connsiteY1" fmla="*/ 2266950 h 2886075"/>
              <a:gd name="connsiteX2" fmla="*/ 323850 w 1476375"/>
              <a:gd name="connsiteY2" fmla="*/ 1638300 h 2886075"/>
              <a:gd name="connsiteX3" fmla="*/ 438150 w 1476375"/>
              <a:gd name="connsiteY3" fmla="*/ 1590675 h 2886075"/>
              <a:gd name="connsiteX4" fmla="*/ 0 w 1476375"/>
              <a:gd name="connsiteY4" fmla="*/ 314325 h 2886075"/>
              <a:gd name="connsiteX5" fmla="*/ 85725 w 1476375"/>
              <a:gd name="connsiteY5" fmla="*/ 104775 h 2886075"/>
              <a:gd name="connsiteX6" fmla="*/ 361950 w 1476375"/>
              <a:gd name="connsiteY6" fmla="*/ 0 h 2886075"/>
              <a:gd name="connsiteX7" fmla="*/ 1238250 w 1476375"/>
              <a:gd name="connsiteY7" fmla="*/ 2447925 h 2886075"/>
              <a:gd name="connsiteX8" fmla="*/ 1352550 w 1476375"/>
              <a:gd name="connsiteY8" fmla="*/ 2543175 h 2886075"/>
              <a:gd name="connsiteX9" fmla="*/ 1476375 w 1476375"/>
              <a:gd name="connsiteY9" fmla="*/ 2886075 h 2886075"/>
              <a:gd name="connsiteX10" fmla="*/ 885825 w 1476375"/>
              <a:gd name="connsiteY10" fmla="*/ 2838450 h 2886075"/>
              <a:gd name="connsiteX11" fmla="*/ 476250 w 1476375"/>
              <a:gd name="connsiteY11" fmla="*/ 2867025 h 2886075"/>
              <a:gd name="connsiteX12" fmla="*/ 400050 w 1476375"/>
              <a:gd name="connsiteY12" fmla="*/ 2790825 h 2886075"/>
              <a:gd name="connsiteX13" fmla="*/ 400050 w 1476375"/>
              <a:gd name="connsiteY13" fmla="*/ 2676525 h 2886075"/>
              <a:gd name="connsiteX14" fmla="*/ 467564 w 1476375"/>
              <a:gd name="connsiteY14" fmla="*/ 2527859 h 2886075"/>
              <a:gd name="connsiteX0" fmla="*/ 379782 w 1476375"/>
              <a:gd name="connsiteY0" fmla="*/ 2257196 h 2886075"/>
              <a:gd name="connsiteX1" fmla="*/ 514350 w 1476375"/>
              <a:gd name="connsiteY1" fmla="*/ 2266950 h 2886075"/>
              <a:gd name="connsiteX2" fmla="*/ 323850 w 1476375"/>
              <a:gd name="connsiteY2" fmla="*/ 1638300 h 2886075"/>
              <a:gd name="connsiteX3" fmla="*/ 438150 w 1476375"/>
              <a:gd name="connsiteY3" fmla="*/ 1590675 h 2886075"/>
              <a:gd name="connsiteX4" fmla="*/ 0 w 1476375"/>
              <a:gd name="connsiteY4" fmla="*/ 314325 h 2886075"/>
              <a:gd name="connsiteX5" fmla="*/ 85725 w 1476375"/>
              <a:gd name="connsiteY5" fmla="*/ 104775 h 2886075"/>
              <a:gd name="connsiteX6" fmla="*/ 361950 w 1476375"/>
              <a:gd name="connsiteY6" fmla="*/ 0 h 2886075"/>
              <a:gd name="connsiteX7" fmla="*/ 1238250 w 1476375"/>
              <a:gd name="connsiteY7" fmla="*/ 2447925 h 2886075"/>
              <a:gd name="connsiteX8" fmla="*/ 1352550 w 1476375"/>
              <a:gd name="connsiteY8" fmla="*/ 2543175 h 2886075"/>
              <a:gd name="connsiteX9" fmla="*/ 1476375 w 1476375"/>
              <a:gd name="connsiteY9" fmla="*/ 2886075 h 2886075"/>
              <a:gd name="connsiteX10" fmla="*/ 885825 w 1476375"/>
              <a:gd name="connsiteY10" fmla="*/ 2838450 h 2886075"/>
              <a:gd name="connsiteX11" fmla="*/ 476250 w 1476375"/>
              <a:gd name="connsiteY11" fmla="*/ 2867025 h 2886075"/>
              <a:gd name="connsiteX12" fmla="*/ 400050 w 1476375"/>
              <a:gd name="connsiteY12" fmla="*/ 2790825 h 2886075"/>
              <a:gd name="connsiteX13" fmla="*/ 400050 w 1476375"/>
              <a:gd name="connsiteY13" fmla="*/ 2676525 h 2886075"/>
              <a:gd name="connsiteX14" fmla="*/ 379782 w 1476375"/>
              <a:gd name="connsiteY14" fmla="*/ 2257196 h 2886075"/>
              <a:gd name="connsiteX0" fmla="*/ 379782 w 1476375"/>
              <a:gd name="connsiteY0" fmla="*/ 2257196 h 2886075"/>
              <a:gd name="connsiteX1" fmla="*/ 514350 w 1476375"/>
              <a:gd name="connsiteY1" fmla="*/ 2266950 h 2886075"/>
              <a:gd name="connsiteX2" fmla="*/ 323850 w 1476375"/>
              <a:gd name="connsiteY2" fmla="*/ 1638300 h 2886075"/>
              <a:gd name="connsiteX3" fmla="*/ 438150 w 1476375"/>
              <a:gd name="connsiteY3" fmla="*/ 1590675 h 2886075"/>
              <a:gd name="connsiteX4" fmla="*/ 0 w 1476375"/>
              <a:gd name="connsiteY4" fmla="*/ 314325 h 2886075"/>
              <a:gd name="connsiteX5" fmla="*/ 85725 w 1476375"/>
              <a:gd name="connsiteY5" fmla="*/ 104775 h 2886075"/>
              <a:gd name="connsiteX6" fmla="*/ 361950 w 1476375"/>
              <a:gd name="connsiteY6" fmla="*/ 0 h 2886075"/>
              <a:gd name="connsiteX7" fmla="*/ 1238250 w 1476375"/>
              <a:gd name="connsiteY7" fmla="*/ 2447925 h 2886075"/>
              <a:gd name="connsiteX8" fmla="*/ 1352550 w 1476375"/>
              <a:gd name="connsiteY8" fmla="*/ 2543175 h 2886075"/>
              <a:gd name="connsiteX9" fmla="*/ 1476375 w 1476375"/>
              <a:gd name="connsiteY9" fmla="*/ 2886075 h 2886075"/>
              <a:gd name="connsiteX10" fmla="*/ 885825 w 1476375"/>
              <a:gd name="connsiteY10" fmla="*/ 2838450 h 2886075"/>
              <a:gd name="connsiteX11" fmla="*/ 476250 w 1476375"/>
              <a:gd name="connsiteY11" fmla="*/ 2867025 h 2886075"/>
              <a:gd name="connsiteX12" fmla="*/ 400050 w 1476375"/>
              <a:gd name="connsiteY12" fmla="*/ 2790825 h 2886075"/>
              <a:gd name="connsiteX13" fmla="*/ 473202 w 1476375"/>
              <a:gd name="connsiteY13" fmla="*/ 2544851 h 2886075"/>
              <a:gd name="connsiteX14" fmla="*/ 379782 w 1476375"/>
              <a:gd name="connsiteY14" fmla="*/ 2257196 h 2886075"/>
              <a:gd name="connsiteX0" fmla="*/ 379782 w 1476375"/>
              <a:gd name="connsiteY0" fmla="*/ 2257196 h 2886075"/>
              <a:gd name="connsiteX1" fmla="*/ 507035 w 1476375"/>
              <a:gd name="connsiteY1" fmla="*/ 2208428 h 2886075"/>
              <a:gd name="connsiteX2" fmla="*/ 323850 w 1476375"/>
              <a:gd name="connsiteY2" fmla="*/ 1638300 h 2886075"/>
              <a:gd name="connsiteX3" fmla="*/ 438150 w 1476375"/>
              <a:gd name="connsiteY3" fmla="*/ 1590675 h 2886075"/>
              <a:gd name="connsiteX4" fmla="*/ 0 w 1476375"/>
              <a:gd name="connsiteY4" fmla="*/ 314325 h 2886075"/>
              <a:gd name="connsiteX5" fmla="*/ 85725 w 1476375"/>
              <a:gd name="connsiteY5" fmla="*/ 104775 h 2886075"/>
              <a:gd name="connsiteX6" fmla="*/ 361950 w 1476375"/>
              <a:gd name="connsiteY6" fmla="*/ 0 h 2886075"/>
              <a:gd name="connsiteX7" fmla="*/ 1238250 w 1476375"/>
              <a:gd name="connsiteY7" fmla="*/ 2447925 h 2886075"/>
              <a:gd name="connsiteX8" fmla="*/ 1352550 w 1476375"/>
              <a:gd name="connsiteY8" fmla="*/ 2543175 h 2886075"/>
              <a:gd name="connsiteX9" fmla="*/ 1476375 w 1476375"/>
              <a:gd name="connsiteY9" fmla="*/ 2886075 h 2886075"/>
              <a:gd name="connsiteX10" fmla="*/ 885825 w 1476375"/>
              <a:gd name="connsiteY10" fmla="*/ 2838450 h 2886075"/>
              <a:gd name="connsiteX11" fmla="*/ 476250 w 1476375"/>
              <a:gd name="connsiteY11" fmla="*/ 2867025 h 2886075"/>
              <a:gd name="connsiteX12" fmla="*/ 400050 w 1476375"/>
              <a:gd name="connsiteY12" fmla="*/ 2790825 h 2886075"/>
              <a:gd name="connsiteX13" fmla="*/ 473202 w 1476375"/>
              <a:gd name="connsiteY13" fmla="*/ 2544851 h 2886075"/>
              <a:gd name="connsiteX14" fmla="*/ 379782 w 1476375"/>
              <a:gd name="connsiteY14" fmla="*/ 2257196 h 2886075"/>
              <a:gd name="connsiteX0" fmla="*/ 379782 w 1476375"/>
              <a:gd name="connsiteY0" fmla="*/ 2257196 h 2886075"/>
              <a:gd name="connsiteX1" fmla="*/ 507035 w 1476375"/>
              <a:gd name="connsiteY1" fmla="*/ 2208428 h 2886075"/>
              <a:gd name="connsiteX2" fmla="*/ 294590 w 1476375"/>
              <a:gd name="connsiteY2" fmla="*/ 1638300 h 2886075"/>
              <a:gd name="connsiteX3" fmla="*/ 438150 w 1476375"/>
              <a:gd name="connsiteY3" fmla="*/ 1590675 h 2886075"/>
              <a:gd name="connsiteX4" fmla="*/ 0 w 1476375"/>
              <a:gd name="connsiteY4" fmla="*/ 314325 h 2886075"/>
              <a:gd name="connsiteX5" fmla="*/ 85725 w 1476375"/>
              <a:gd name="connsiteY5" fmla="*/ 104775 h 2886075"/>
              <a:gd name="connsiteX6" fmla="*/ 361950 w 1476375"/>
              <a:gd name="connsiteY6" fmla="*/ 0 h 2886075"/>
              <a:gd name="connsiteX7" fmla="*/ 1238250 w 1476375"/>
              <a:gd name="connsiteY7" fmla="*/ 2447925 h 2886075"/>
              <a:gd name="connsiteX8" fmla="*/ 1352550 w 1476375"/>
              <a:gd name="connsiteY8" fmla="*/ 2543175 h 2886075"/>
              <a:gd name="connsiteX9" fmla="*/ 1476375 w 1476375"/>
              <a:gd name="connsiteY9" fmla="*/ 2886075 h 2886075"/>
              <a:gd name="connsiteX10" fmla="*/ 885825 w 1476375"/>
              <a:gd name="connsiteY10" fmla="*/ 2838450 h 2886075"/>
              <a:gd name="connsiteX11" fmla="*/ 476250 w 1476375"/>
              <a:gd name="connsiteY11" fmla="*/ 2867025 h 2886075"/>
              <a:gd name="connsiteX12" fmla="*/ 400050 w 1476375"/>
              <a:gd name="connsiteY12" fmla="*/ 2790825 h 2886075"/>
              <a:gd name="connsiteX13" fmla="*/ 473202 w 1476375"/>
              <a:gd name="connsiteY13" fmla="*/ 2544851 h 2886075"/>
              <a:gd name="connsiteX14" fmla="*/ 379782 w 1476375"/>
              <a:gd name="connsiteY14" fmla="*/ 2257196 h 2886075"/>
              <a:gd name="connsiteX0" fmla="*/ 379782 w 1352550"/>
              <a:gd name="connsiteY0" fmla="*/ 2257196 h 2867025"/>
              <a:gd name="connsiteX1" fmla="*/ 507035 w 1352550"/>
              <a:gd name="connsiteY1" fmla="*/ 2208428 h 2867025"/>
              <a:gd name="connsiteX2" fmla="*/ 294590 w 1352550"/>
              <a:gd name="connsiteY2" fmla="*/ 1638300 h 2867025"/>
              <a:gd name="connsiteX3" fmla="*/ 438150 w 1352550"/>
              <a:gd name="connsiteY3" fmla="*/ 1590675 h 2867025"/>
              <a:gd name="connsiteX4" fmla="*/ 0 w 1352550"/>
              <a:gd name="connsiteY4" fmla="*/ 314325 h 2867025"/>
              <a:gd name="connsiteX5" fmla="*/ 85725 w 1352550"/>
              <a:gd name="connsiteY5" fmla="*/ 104775 h 2867025"/>
              <a:gd name="connsiteX6" fmla="*/ 361950 w 1352550"/>
              <a:gd name="connsiteY6" fmla="*/ 0 h 2867025"/>
              <a:gd name="connsiteX7" fmla="*/ 1238250 w 1352550"/>
              <a:gd name="connsiteY7" fmla="*/ 2447925 h 2867025"/>
              <a:gd name="connsiteX8" fmla="*/ 1352550 w 1352550"/>
              <a:gd name="connsiteY8" fmla="*/ 2543175 h 2867025"/>
              <a:gd name="connsiteX9" fmla="*/ 1344701 w 1352550"/>
              <a:gd name="connsiteY9" fmla="*/ 2556891 h 2867025"/>
              <a:gd name="connsiteX10" fmla="*/ 885825 w 1352550"/>
              <a:gd name="connsiteY10" fmla="*/ 2838450 h 2867025"/>
              <a:gd name="connsiteX11" fmla="*/ 476250 w 1352550"/>
              <a:gd name="connsiteY11" fmla="*/ 2867025 h 2867025"/>
              <a:gd name="connsiteX12" fmla="*/ 400050 w 1352550"/>
              <a:gd name="connsiteY12" fmla="*/ 2790825 h 2867025"/>
              <a:gd name="connsiteX13" fmla="*/ 473202 w 1352550"/>
              <a:gd name="connsiteY13" fmla="*/ 2544851 h 2867025"/>
              <a:gd name="connsiteX14" fmla="*/ 379782 w 1352550"/>
              <a:gd name="connsiteY14" fmla="*/ 2257196 h 2867025"/>
              <a:gd name="connsiteX0" fmla="*/ 379782 w 1352550"/>
              <a:gd name="connsiteY0" fmla="*/ 2257196 h 2867025"/>
              <a:gd name="connsiteX1" fmla="*/ 507035 w 1352550"/>
              <a:gd name="connsiteY1" fmla="*/ 2208428 h 2867025"/>
              <a:gd name="connsiteX2" fmla="*/ 294590 w 1352550"/>
              <a:gd name="connsiteY2" fmla="*/ 1638300 h 2867025"/>
              <a:gd name="connsiteX3" fmla="*/ 438150 w 1352550"/>
              <a:gd name="connsiteY3" fmla="*/ 1590675 h 2867025"/>
              <a:gd name="connsiteX4" fmla="*/ 0 w 1352550"/>
              <a:gd name="connsiteY4" fmla="*/ 314325 h 2867025"/>
              <a:gd name="connsiteX5" fmla="*/ 85725 w 1352550"/>
              <a:gd name="connsiteY5" fmla="*/ 104775 h 2867025"/>
              <a:gd name="connsiteX6" fmla="*/ 361950 w 1352550"/>
              <a:gd name="connsiteY6" fmla="*/ 0 h 2867025"/>
              <a:gd name="connsiteX7" fmla="*/ 1238250 w 1352550"/>
              <a:gd name="connsiteY7" fmla="*/ 2447925 h 2867025"/>
              <a:gd name="connsiteX8" fmla="*/ 1352550 w 1352550"/>
              <a:gd name="connsiteY8" fmla="*/ 2543175 h 2867025"/>
              <a:gd name="connsiteX9" fmla="*/ 1344701 w 1352550"/>
              <a:gd name="connsiteY9" fmla="*/ 2556891 h 2867025"/>
              <a:gd name="connsiteX10" fmla="*/ 885825 w 1352550"/>
              <a:gd name="connsiteY10" fmla="*/ 2589733 h 2867025"/>
              <a:gd name="connsiteX11" fmla="*/ 476250 w 1352550"/>
              <a:gd name="connsiteY11" fmla="*/ 2867025 h 2867025"/>
              <a:gd name="connsiteX12" fmla="*/ 400050 w 1352550"/>
              <a:gd name="connsiteY12" fmla="*/ 2790825 h 2867025"/>
              <a:gd name="connsiteX13" fmla="*/ 473202 w 1352550"/>
              <a:gd name="connsiteY13" fmla="*/ 2544851 h 2867025"/>
              <a:gd name="connsiteX14" fmla="*/ 379782 w 1352550"/>
              <a:gd name="connsiteY14" fmla="*/ 2257196 h 2867025"/>
              <a:gd name="connsiteX0" fmla="*/ 379782 w 1352550"/>
              <a:gd name="connsiteY0" fmla="*/ 2257196 h 2790825"/>
              <a:gd name="connsiteX1" fmla="*/ 507035 w 1352550"/>
              <a:gd name="connsiteY1" fmla="*/ 2208428 h 2790825"/>
              <a:gd name="connsiteX2" fmla="*/ 294590 w 1352550"/>
              <a:gd name="connsiteY2" fmla="*/ 1638300 h 2790825"/>
              <a:gd name="connsiteX3" fmla="*/ 438150 w 1352550"/>
              <a:gd name="connsiteY3" fmla="*/ 1590675 h 2790825"/>
              <a:gd name="connsiteX4" fmla="*/ 0 w 1352550"/>
              <a:gd name="connsiteY4" fmla="*/ 314325 h 2790825"/>
              <a:gd name="connsiteX5" fmla="*/ 85725 w 1352550"/>
              <a:gd name="connsiteY5" fmla="*/ 104775 h 2790825"/>
              <a:gd name="connsiteX6" fmla="*/ 361950 w 1352550"/>
              <a:gd name="connsiteY6" fmla="*/ 0 h 2790825"/>
              <a:gd name="connsiteX7" fmla="*/ 1238250 w 1352550"/>
              <a:gd name="connsiteY7" fmla="*/ 2447925 h 2790825"/>
              <a:gd name="connsiteX8" fmla="*/ 1352550 w 1352550"/>
              <a:gd name="connsiteY8" fmla="*/ 2543175 h 2790825"/>
              <a:gd name="connsiteX9" fmla="*/ 1344701 w 1352550"/>
              <a:gd name="connsiteY9" fmla="*/ 2556891 h 2790825"/>
              <a:gd name="connsiteX10" fmla="*/ 885825 w 1352550"/>
              <a:gd name="connsiteY10" fmla="*/ 2589733 h 2790825"/>
              <a:gd name="connsiteX11" fmla="*/ 454304 w 1352550"/>
              <a:gd name="connsiteY11" fmla="*/ 2640253 h 2790825"/>
              <a:gd name="connsiteX12" fmla="*/ 400050 w 1352550"/>
              <a:gd name="connsiteY12" fmla="*/ 2790825 h 2790825"/>
              <a:gd name="connsiteX13" fmla="*/ 473202 w 1352550"/>
              <a:gd name="connsiteY13" fmla="*/ 2544851 h 2790825"/>
              <a:gd name="connsiteX14" fmla="*/ 379782 w 1352550"/>
              <a:gd name="connsiteY14" fmla="*/ 2257196 h 2790825"/>
              <a:gd name="connsiteX0" fmla="*/ 379782 w 1352550"/>
              <a:gd name="connsiteY0" fmla="*/ 2257196 h 2688412"/>
              <a:gd name="connsiteX1" fmla="*/ 507035 w 1352550"/>
              <a:gd name="connsiteY1" fmla="*/ 2208428 h 2688412"/>
              <a:gd name="connsiteX2" fmla="*/ 294590 w 1352550"/>
              <a:gd name="connsiteY2" fmla="*/ 1638300 h 2688412"/>
              <a:gd name="connsiteX3" fmla="*/ 438150 w 1352550"/>
              <a:gd name="connsiteY3" fmla="*/ 1590675 h 2688412"/>
              <a:gd name="connsiteX4" fmla="*/ 0 w 1352550"/>
              <a:gd name="connsiteY4" fmla="*/ 314325 h 2688412"/>
              <a:gd name="connsiteX5" fmla="*/ 85725 w 1352550"/>
              <a:gd name="connsiteY5" fmla="*/ 104775 h 2688412"/>
              <a:gd name="connsiteX6" fmla="*/ 361950 w 1352550"/>
              <a:gd name="connsiteY6" fmla="*/ 0 h 2688412"/>
              <a:gd name="connsiteX7" fmla="*/ 1238250 w 1352550"/>
              <a:gd name="connsiteY7" fmla="*/ 2447925 h 2688412"/>
              <a:gd name="connsiteX8" fmla="*/ 1352550 w 1352550"/>
              <a:gd name="connsiteY8" fmla="*/ 2543175 h 2688412"/>
              <a:gd name="connsiteX9" fmla="*/ 1344701 w 1352550"/>
              <a:gd name="connsiteY9" fmla="*/ 2556891 h 2688412"/>
              <a:gd name="connsiteX10" fmla="*/ 885825 w 1352550"/>
              <a:gd name="connsiteY10" fmla="*/ 2589733 h 2688412"/>
              <a:gd name="connsiteX11" fmla="*/ 454304 w 1352550"/>
              <a:gd name="connsiteY11" fmla="*/ 2640253 h 2688412"/>
              <a:gd name="connsiteX12" fmla="*/ 363474 w 1352550"/>
              <a:gd name="connsiteY12" fmla="*/ 2688412 h 2688412"/>
              <a:gd name="connsiteX13" fmla="*/ 473202 w 1352550"/>
              <a:gd name="connsiteY13" fmla="*/ 2544851 h 2688412"/>
              <a:gd name="connsiteX14" fmla="*/ 379782 w 1352550"/>
              <a:gd name="connsiteY14" fmla="*/ 2257196 h 2688412"/>
              <a:gd name="connsiteX0" fmla="*/ 379782 w 1352550"/>
              <a:gd name="connsiteY0" fmla="*/ 2257196 h 2688412"/>
              <a:gd name="connsiteX1" fmla="*/ 507035 w 1352550"/>
              <a:gd name="connsiteY1" fmla="*/ 2208428 h 2688412"/>
              <a:gd name="connsiteX2" fmla="*/ 294590 w 1352550"/>
              <a:gd name="connsiteY2" fmla="*/ 1638300 h 2688412"/>
              <a:gd name="connsiteX3" fmla="*/ 438150 w 1352550"/>
              <a:gd name="connsiteY3" fmla="*/ 1590675 h 2688412"/>
              <a:gd name="connsiteX4" fmla="*/ 0 w 1352550"/>
              <a:gd name="connsiteY4" fmla="*/ 314325 h 2688412"/>
              <a:gd name="connsiteX5" fmla="*/ 85725 w 1352550"/>
              <a:gd name="connsiteY5" fmla="*/ 104775 h 2688412"/>
              <a:gd name="connsiteX6" fmla="*/ 361950 w 1352550"/>
              <a:gd name="connsiteY6" fmla="*/ 0 h 2688412"/>
              <a:gd name="connsiteX7" fmla="*/ 1238250 w 1352550"/>
              <a:gd name="connsiteY7" fmla="*/ 2447925 h 2688412"/>
              <a:gd name="connsiteX8" fmla="*/ 1352550 w 1352550"/>
              <a:gd name="connsiteY8" fmla="*/ 2543175 h 2688412"/>
              <a:gd name="connsiteX9" fmla="*/ 1344701 w 1352550"/>
              <a:gd name="connsiteY9" fmla="*/ 2556891 h 2688412"/>
              <a:gd name="connsiteX10" fmla="*/ 885825 w 1352550"/>
              <a:gd name="connsiteY10" fmla="*/ 2589733 h 2688412"/>
              <a:gd name="connsiteX11" fmla="*/ 454304 w 1352550"/>
              <a:gd name="connsiteY11" fmla="*/ 2640253 h 2688412"/>
              <a:gd name="connsiteX12" fmla="*/ 363474 w 1352550"/>
              <a:gd name="connsiteY12" fmla="*/ 2688412 h 2688412"/>
              <a:gd name="connsiteX13" fmla="*/ 451257 w 1352550"/>
              <a:gd name="connsiteY13" fmla="*/ 2544851 h 2688412"/>
              <a:gd name="connsiteX14" fmla="*/ 379782 w 1352550"/>
              <a:gd name="connsiteY14" fmla="*/ 2257196 h 2688412"/>
              <a:gd name="connsiteX0" fmla="*/ 379782 w 1352550"/>
              <a:gd name="connsiteY0" fmla="*/ 2257196 h 2688412"/>
              <a:gd name="connsiteX1" fmla="*/ 507035 w 1352550"/>
              <a:gd name="connsiteY1" fmla="*/ 2208428 h 2688412"/>
              <a:gd name="connsiteX2" fmla="*/ 294590 w 1352550"/>
              <a:gd name="connsiteY2" fmla="*/ 1638300 h 2688412"/>
              <a:gd name="connsiteX3" fmla="*/ 438150 w 1352550"/>
              <a:gd name="connsiteY3" fmla="*/ 1590675 h 2688412"/>
              <a:gd name="connsiteX4" fmla="*/ 0 w 1352550"/>
              <a:gd name="connsiteY4" fmla="*/ 314325 h 2688412"/>
              <a:gd name="connsiteX5" fmla="*/ 85725 w 1352550"/>
              <a:gd name="connsiteY5" fmla="*/ 104775 h 2688412"/>
              <a:gd name="connsiteX6" fmla="*/ 361950 w 1352550"/>
              <a:gd name="connsiteY6" fmla="*/ 0 h 2688412"/>
              <a:gd name="connsiteX7" fmla="*/ 1238250 w 1352550"/>
              <a:gd name="connsiteY7" fmla="*/ 2447925 h 2688412"/>
              <a:gd name="connsiteX8" fmla="*/ 1352550 w 1352550"/>
              <a:gd name="connsiteY8" fmla="*/ 2543175 h 2688412"/>
              <a:gd name="connsiteX9" fmla="*/ 1344701 w 1352550"/>
              <a:gd name="connsiteY9" fmla="*/ 2556891 h 2688412"/>
              <a:gd name="connsiteX10" fmla="*/ 885825 w 1352550"/>
              <a:gd name="connsiteY10" fmla="*/ 2589733 h 2688412"/>
              <a:gd name="connsiteX11" fmla="*/ 681075 w 1352550"/>
              <a:gd name="connsiteY11" fmla="*/ 2640253 h 2688412"/>
              <a:gd name="connsiteX12" fmla="*/ 363474 w 1352550"/>
              <a:gd name="connsiteY12" fmla="*/ 2688412 h 2688412"/>
              <a:gd name="connsiteX13" fmla="*/ 451257 w 1352550"/>
              <a:gd name="connsiteY13" fmla="*/ 2544851 h 2688412"/>
              <a:gd name="connsiteX14" fmla="*/ 379782 w 1352550"/>
              <a:gd name="connsiteY14" fmla="*/ 2257196 h 2688412"/>
              <a:gd name="connsiteX0" fmla="*/ 379782 w 1352550"/>
              <a:gd name="connsiteY0" fmla="*/ 2257196 h 2688412"/>
              <a:gd name="connsiteX1" fmla="*/ 507035 w 1352550"/>
              <a:gd name="connsiteY1" fmla="*/ 2208428 h 2688412"/>
              <a:gd name="connsiteX2" fmla="*/ 294590 w 1352550"/>
              <a:gd name="connsiteY2" fmla="*/ 1638300 h 2688412"/>
              <a:gd name="connsiteX3" fmla="*/ 438150 w 1352550"/>
              <a:gd name="connsiteY3" fmla="*/ 1590675 h 2688412"/>
              <a:gd name="connsiteX4" fmla="*/ 0 w 1352550"/>
              <a:gd name="connsiteY4" fmla="*/ 314325 h 2688412"/>
              <a:gd name="connsiteX5" fmla="*/ 85725 w 1352550"/>
              <a:gd name="connsiteY5" fmla="*/ 104775 h 2688412"/>
              <a:gd name="connsiteX6" fmla="*/ 361950 w 1352550"/>
              <a:gd name="connsiteY6" fmla="*/ 0 h 2688412"/>
              <a:gd name="connsiteX7" fmla="*/ 1238250 w 1352550"/>
              <a:gd name="connsiteY7" fmla="*/ 2447925 h 2688412"/>
              <a:gd name="connsiteX8" fmla="*/ 1352550 w 1352550"/>
              <a:gd name="connsiteY8" fmla="*/ 2543175 h 2688412"/>
              <a:gd name="connsiteX9" fmla="*/ 1344701 w 1352550"/>
              <a:gd name="connsiteY9" fmla="*/ 2556891 h 2688412"/>
              <a:gd name="connsiteX10" fmla="*/ 1054075 w 1352550"/>
              <a:gd name="connsiteY10" fmla="*/ 2589733 h 2688412"/>
              <a:gd name="connsiteX11" fmla="*/ 681075 w 1352550"/>
              <a:gd name="connsiteY11" fmla="*/ 2640253 h 2688412"/>
              <a:gd name="connsiteX12" fmla="*/ 363474 w 1352550"/>
              <a:gd name="connsiteY12" fmla="*/ 2688412 h 2688412"/>
              <a:gd name="connsiteX13" fmla="*/ 451257 w 1352550"/>
              <a:gd name="connsiteY13" fmla="*/ 2544851 h 2688412"/>
              <a:gd name="connsiteX14" fmla="*/ 379782 w 1352550"/>
              <a:gd name="connsiteY14" fmla="*/ 2257196 h 2688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352550" h="2688412">
                <a:moveTo>
                  <a:pt x="379782" y="2257196"/>
                </a:moveTo>
                <a:lnTo>
                  <a:pt x="507035" y="2208428"/>
                </a:lnTo>
                <a:lnTo>
                  <a:pt x="294590" y="1638300"/>
                </a:lnTo>
                <a:lnTo>
                  <a:pt x="438150" y="1590675"/>
                </a:lnTo>
                <a:lnTo>
                  <a:pt x="0" y="314325"/>
                </a:lnTo>
                <a:lnTo>
                  <a:pt x="85725" y="104775"/>
                </a:lnTo>
                <a:lnTo>
                  <a:pt x="361950" y="0"/>
                </a:lnTo>
                <a:lnTo>
                  <a:pt x="1238250" y="2447925"/>
                </a:lnTo>
                <a:lnTo>
                  <a:pt x="1352550" y="2543175"/>
                </a:lnTo>
                <a:lnTo>
                  <a:pt x="1344701" y="2556891"/>
                </a:lnTo>
                <a:lnTo>
                  <a:pt x="1054075" y="2589733"/>
                </a:lnTo>
                <a:lnTo>
                  <a:pt x="681075" y="2640253"/>
                </a:lnTo>
                <a:lnTo>
                  <a:pt x="363474" y="2688412"/>
                </a:lnTo>
                <a:lnTo>
                  <a:pt x="451257" y="2544851"/>
                </a:lnTo>
                <a:lnTo>
                  <a:pt x="379782" y="2257196"/>
                </a:lnTo>
                <a:close/>
              </a:path>
            </a:pathLst>
          </a:cu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orme libre 17"/>
          <p:cNvSpPr/>
          <p:nvPr/>
        </p:nvSpPr>
        <p:spPr>
          <a:xfrm>
            <a:off x="4506163" y="4498848"/>
            <a:ext cx="1177747" cy="2004365"/>
          </a:xfrm>
          <a:custGeom>
            <a:avLst/>
            <a:gdLst>
              <a:gd name="connsiteX0" fmla="*/ 0 w 1177747"/>
              <a:gd name="connsiteY0" fmla="*/ 102413 h 2004365"/>
              <a:gd name="connsiteX1" fmla="*/ 790042 w 1177747"/>
              <a:gd name="connsiteY1" fmla="*/ 0 h 2004365"/>
              <a:gd name="connsiteX2" fmla="*/ 672999 w 1177747"/>
              <a:gd name="connsiteY2" fmla="*/ 109728 h 2004365"/>
              <a:gd name="connsiteX3" fmla="*/ 1111911 w 1177747"/>
              <a:gd name="connsiteY3" fmla="*/ 1455725 h 2004365"/>
              <a:gd name="connsiteX4" fmla="*/ 1177747 w 1177747"/>
              <a:gd name="connsiteY4" fmla="*/ 1455725 h 2004365"/>
              <a:gd name="connsiteX5" fmla="*/ 1177747 w 1177747"/>
              <a:gd name="connsiteY5" fmla="*/ 1565453 h 2004365"/>
              <a:gd name="connsiteX6" fmla="*/ 885139 w 1177747"/>
              <a:gd name="connsiteY6" fmla="*/ 1931213 h 2004365"/>
              <a:gd name="connsiteX7" fmla="*/ 680314 w 1177747"/>
              <a:gd name="connsiteY7" fmla="*/ 2004365 h 2004365"/>
              <a:gd name="connsiteX8" fmla="*/ 73152 w 1177747"/>
              <a:gd name="connsiteY8" fmla="*/ 175565 h 2004365"/>
              <a:gd name="connsiteX9" fmla="*/ 0 w 1177747"/>
              <a:gd name="connsiteY9" fmla="*/ 102413 h 2004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77747" h="2004365">
                <a:moveTo>
                  <a:pt x="0" y="102413"/>
                </a:moveTo>
                <a:lnTo>
                  <a:pt x="790042" y="0"/>
                </a:lnTo>
                <a:lnTo>
                  <a:pt x="672999" y="109728"/>
                </a:lnTo>
                <a:lnTo>
                  <a:pt x="1111911" y="1455725"/>
                </a:lnTo>
                <a:lnTo>
                  <a:pt x="1177747" y="1455725"/>
                </a:lnTo>
                <a:lnTo>
                  <a:pt x="1177747" y="1565453"/>
                </a:lnTo>
                <a:lnTo>
                  <a:pt x="885139" y="1931213"/>
                </a:lnTo>
                <a:lnTo>
                  <a:pt x="680314" y="2004365"/>
                </a:lnTo>
                <a:lnTo>
                  <a:pt x="73152" y="175565"/>
                </a:lnTo>
                <a:lnTo>
                  <a:pt x="0" y="102413"/>
                </a:lnTo>
                <a:close/>
              </a:path>
            </a:pathLst>
          </a:cu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Connecteur droit avec flèche 14"/>
          <p:cNvCxnSpPr/>
          <p:nvPr/>
        </p:nvCxnSpPr>
        <p:spPr>
          <a:xfrm flipH="1">
            <a:off x="4860032" y="2348880"/>
            <a:ext cx="2088234" cy="2376264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 flipH="1">
            <a:off x="4716016" y="2348880"/>
            <a:ext cx="2232248" cy="144016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78220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457200" y="-315416"/>
            <a:ext cx="8229600" cy="1143000"/>
          </a:xfrm>
        </p:spPr>
        <p:txBody>
          <a:bodyPr>
            <a:noAutofit/>
          </a:bodyPr>
          <a:lstStyle/>
          <a:p>
            <a:r>
              <a:rPr lang="nl-BE" sz="3000" dirty="0" err="1">
                <a:latin typeface="Perpetua" panose="02020502060401020303" pitchFamily="18" charset="0"/>
              </a:rPr>
              <a:t>Situation</a:t>
            </a:r>
            <a:r>
              <a:rPr lang="nl-BE" sz="3000" dirty="0">
                <a:latin typeface="Perpetua" panose="02020502060401020303" pitchFamily="18" charset="0"/>
              </a:rPr>
              <a:t> </a:t>
            </a:r>
            <a:r>
              <a:rPr lang="nl-BE" sz="3000" dirty="0" err="1">
                <a:latin typeface="Perpetua" panose="02020502060401020303" pitchFamily="18" charset="0"/>
              </a:rPr>
              <a:t>projetée</a:t>
            </a:r>
            <a:r>
              <a:rPr lang="nl-BE" sz="3000" dirty="0">
                <a:latin typeface="Perpetua" panose="02020502060401020303" pitchFamily="18" charset="0"/>
              </a:rPr>
              <a:t> - Ontworpen toestand</a:t>
            </a:r>
            <a:endParaRPr lang="en-US" sz="3000" dirty="0">
              <a:latin typeface="Perpetua" panose="02020502060401020303" pitchFamily="18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" t="3686" r="1193" b="1002"/>
          <a:stretch/>
        </p:blipFill>
        <p:spPr bwMode="auto">
          <a:xfrm>
            <a:off x="1263322" y="811032"/>
            <a:ext cx="6837070" cy="5884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el 1"/>
          <p:cNvSpPr txBox="1">
            <a:spLocks/>
          </p:cNvSpPr>
          <p:nvPr/>
        </p:nvSpPr>
        <p:spPr>
          <a:xfrm>
            <a:off x="457200" y="332656"/>
            <a:ext cx="8229600" cy="5767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sz="2400" dirty="0">
                <a:latin typeface="Perpetua" panose="02020502060401020303" pitchFamily="18" charset="0"/>
              </a:rPr>
              <a:t>Revêtements</a:t>
            </a:r>
            <a:r>
              <a:rPr lang="nl-BE" sz="2400" dirty="0">
                <a:latin typeface="Perpetua" panose="02020502060401020303" pitchFamily="18" charset="0"/>
              </a:rPr>
              <a:t>– Bestratingsmaterialen </a:t>
            </a:r>
          </a:p>
        </p:txBody>
      </p:sp>
      <p:pic>
        <p:nvPicPr>
          <p:cNvPr id="7" name="Imag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15656" y="981075"/>
            <a:ext cx="2741112" cy="2115235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cxnSp>
        <p:nvCxnSpPr>
          <p:cNvPr id="3" name="Connecteur droit avec flèche 2"/>
          <p:cNvCxnSpPr/>
          <p:nvPr/>
        </p:nvCxnSpPr>
        <p:spPr>
          <a:xfrm flipH="1">
            <a:off x="4716016" y="2564904"/>
            <a:ext cx="1368152" cy="936104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 flipH="1">
            <a:off x="5148064" y="2564904"/>
            <a:ext cx="936104" cy="3024336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6" name="Picture 2" descr="\\acjette\shortcut\All Departments (ancien 'Bases partagées' - oude 'gedeelde gegevensbronnen')\2400\001.RUES - WEGEN\Lorge, square Jules\000\2018 Verkeersplateau\Foto's\IMG_149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57" b="26881"/>
          <a:stretch/>
        </p:blipFill>
        <p:spPr bwMode="auto">
          <a:xfrm rot="5400000">
            <a:off x="1963375" y="4309433"/>
            <a:ext cx="2191476" cy="2734866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Connecteur droit avec flèche 13"/>
          <p:cNvCxnSpPr/>
          <p:nvPr/>
        </p:nvCxnSpPr>
        <p:spPr>
          <a:xfrm flipV="1">
            <a:off x="3275856" y="4221088"/>
            <a:ext cx="1296144" cy="1584176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0701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457200" y="-315416"/>
            <a:ext cx="8229600" cy="1143000"/>
          </a:xfrm>
        </p:spPr>
        <p:txBody>
          <a:bodyPr>
            <a:noAutofit/>
          </a:bodyPr>
          <a:lstStyle/>
          <a:p>
            <a:r>
              <a:rPr lang="nl-BE" sz="3000" dirty="0" err="1">
                <a:latin typeface="Perpetua" panose="02020502060401020303" pitchFamily="18" charset="0"/>
              </a:rPr>
              <a:t>Situation</a:t>
            </a:r>
            <a:r>
              <a:rPr lang="nl-BE" sz="3000" dirty="0">
                <a:latin typeface="Perpetua" panose="02020502060401020303" pitchFamily="18" charset="0"/>
              </a:rPr>
              <a:t> </a:t>
            </a:r>
            <a:r>
              <a:rPr lang="nl-BE" sz="3000" dirty="0" err="1">
                <a:latin typeface="Perpetua" panose="02020502060401020303" pitchFamily="18" charset="0"/>
              </a:rPr>
              <a:t>projetée</a:t>
            </a:r>
            <a:r>
              <a:rPr lang="nl-BE" sz="3000" dirty="0">
                <a:latin typeface="Perpetua" panose="02020502060401020303" pitchFamily="18" charset="0"/>
              </a:rPr>
              <a:t> - Ontworpen toestand</a:t>
            </a:r>
            <a:endParaRPr lang="en-US" sz="3000" dirty="0">
              <a:latin typeface="Perpetua" panose="02020502060401020303" pitchFamily="18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" t="3686" r="1193" b="1002"/>
          <a:stretch/>
        </p:blipFill>
        <p:spPr bwMode="auto">
          <a:xfrm>
            <a:off x="1263322" y="811032"/>
            <a:ext cx="6837070" cy="5884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el 1"/>
          <p:cNvSpPr txBox="1">
            <a:spLocks/>
          </p:cNvSpPr>
          <p:nvPr/>
        </p:nvSpPr>
        <p:spPr>
          <a:xfrm>
            <a:off x="457200" y="332656"/>
            <a:ext cx="8229600" cy="5767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sz="2400" dirty="0">
                <a:latin typeface="Perpetua" panose="02020502060401020303" pitchFamily="18" charset="0"/>
              </a:rPr>
              <a:t>Chicane avec arbres – </a:t>
            </a:r>
            <a:r>
              <a:rPr lang="fr-BE" sz="2400" dirty="0" err="1">
                <a:latin typeface="Perpetua" panose="02020502060401020303" pitchFamily="18" charset="0"/>
              </a:rPr>
              <a:t>Asverschuiving</a:t>
            </a:r>
            <a:r>
              <a:rPr lang="fr-BE" sz="2400" dirty="0">
                <a:latin typeface="Perpetua" panose="02020502060401020303" pitchFamily="18" charset="0"/>
              </a:rPr>
              <a:t> met </a:t>
            </a:r>
            <a:r>
              <a:rPr lang="fr-BE" sz="2400" dirty="0" err="1">
                <a:latin typeface="Perpetua" panose="02020502060401020303" pitchFamily="18" charset="0"/>
              </a:rPr>
              <a:t>bomen</a:t>
            </a:r>
            <a:r>
              <a:rPr lang="fr-BE" sz="2400" dirty="0">
                <a:latin typeface="Perpetua" panose="02020502060401020303" pitchFamily="18" charset="0"/>
              </a:rPr>
              <a:t> </a:t>
            </a:r>
            <a:endParaRPr lang="nl-BE" sz="2400" dirty="0">
              <a:latin typeface="Perpetua" panose="02020502060401020303" pitchFamily="18" charset="0"/>
            </a:endParaRPr>
          </a:p>
        </p:txBody>
      </p:sp>
      <p:sp>
        <p:nvSpPr>
          <p:cNvPr id="5" name="Forme libre 4"/>
          <p:cNvSpPr/>
          <p:nvPr/>
        </p:nvSpPr>
        <p:spPr>
          <a:xfrm>
            <a:off x="1382573" y="3694176"/>
            <a:ext cx="6964070" cy="950976"/>
          </a:xfrm>
          <a:custGeom>
            <a:avLst/>
            <a:gdLst>
              <a:gd name="connsiteX0" fmla="*/ 0 w 6964070"/>
              <a:gd name="connsiteY0" fmla="*/ 950976 h 950976"/>
              <a:gd name="connsiteX1" fmla="*/ 0 w 6964070"/>
              <a:gd name="connsiteY1" fmla="*/ 950976 h 950976"/>
              <a:gd name="connsiteX2" fmla="*/ 65837 w 6964070"/>
              <a:gd name="connsiteY2" fmla="*/ 943661 h 950976"/>
              <a:gd name="connsiteX3" fmla="*/ 2640787 w 6964070"/>
              <a:gd name="connsiteY3" fmla="*/ 563270 h 950976"/>
              <a:gd name="connsiteX4" fmla="*/ 3518611 w 6964070"/>
              <a:gd name="connsiteY4" fmla="*/ 563270 h 950976"/>
              <a:gd name="connsiteX5" fmla="*/ 4308653 w 6964070"/>
              <a:gd name="connsiteY5" fmla="*/ 497434 h 950976"/>
              <a:gd name="connsiteX6" fmla="*/ 5588813 w 6964070"/>
              <a:gd name="connsiteY6" fmla="*/ 182880 h 950976"/>
              <a:gd name="connsiteX7" fmla="*/ 6964070 w 6964070"/>
              <a:gd name="connsiteY7" fmla="*/ 0 h 950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64070" h="950976">
                <a:moveTo>
                  <a:pt x="0" y="950976"/>
                </a:moveTo>
                <a:lnTo>
                  <a:pt x="0" y="950976"/>
                </a:lnTo>
                <a:lnTo>
                  <a:pt x="65837" y="943661"/>
                </a:lnTo>
                <a:lnTo>
                  <a:pt x="2640787" y="563270"/>
                </a:lnTo>
                <a:lnTo>
                  <a:pt x="3518611" y="563270"/>
                </a:lnTo>
                <a:lnTo>
                  <a:pt x="4308653" y="497434"/>
                </a:lnTo>
                <a:lnTo>
                  <a:pt x="5588813" y="182880"/>
                </a:lnTo>
                <a:lnTo>
                  <a:pt x="6964070" y="0"/>
                </a:lnTo>
              </a:path>
            </a:pathLst>
          </a:custGeom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3" name="Picture 3" descr="\\acjette\shortcut\All Departments (ancien 'Bases partagées' - oude 'gedeelde gegevensbronnen')\2400\PC's PERSONNEL OREP\Morgane\0.Inspiratie foto's\Planten\soorten\sorbus aucuparia autumn spire flanrock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14" r="10481"/>
          <a:stretch/>
        </p:blipFill>
        <p:spPr bwMode="auto">
          <a:xfrm>
            <a:off x="6804248" y="476672"/>
            <a:ext cx="2267154" cy="2952328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Connecteur droit avec flèche 2"/>
          <p:cNvCxnSpPr/>
          <p:nvPr/>
        </p:nvCxnSpPr>
        <p:spPr>
          <a:xfrm flipH="1">
            <a:off x="5580112" y="2132856"/>
            <a:ext cx="2088232" cy="1872208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4355976" y="1340768"/>
            <a:ext cx="25639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dirty="0" err="1"/>
              <a:t>Sorbus</a:t>
            </a:r>
            <a:r>
              <a:rPr lang="fr-BE" sz="1400" dirty="0"/>
              <a:t> </a:t>
            </a:r>
            <a:r>
              <a:rPr lang="fr-BE" sz="1400" dirty="0" err="1"/>
              <a:t>aucuparia</a:t>
            </a:r>
            <a:r>
              <a:rPr lang="fr-BE" sz="1400" dirty="0"/>
              <a:t> ‘</a:t>
            </a:r>
            <a:r>
              <a:rPr lang="fr-BE" sz="1400" dirty="0" err="1"/>
              <a:t>Autumn</a:t>
            </a:r>
            <a:r>
              <a:rPr lang="fr-BE" sz="1400" dirty="0"/>
              <a:t> Spire’</a:t>
            </a:r>
          </a:p>
          <a:p>
            <a:r>
              <a:rPr lang="fr-BE" sz="1400" i="1" dirty="0"/>
              <a:t>(Sorbier/</a:t>
            </a:r>
            <a:r>
              <a:rPr lang="fr-BE" sz="1400" i="1" dirty="0" err="1"/>
              <a:t>Lijsterbes</a:t>
            </a:r>
            <a:r>
              <a:rPr lang="fr-BE" sz="1400" i="1" dirty="0"/>
              <a:t>)</a:t>
            </a:r>
            <a:endParaRPr lang="en-US" sz="1400" i="1" dirty="0"/>
          </a:p>
        </p:txBody>
      </p:sp>
      <p:cxnSp>
        <p:nvCxnSpPr>
          <p:cNvPr id="15" name="Connecteur droit avec flèche 14"/>
          <p:cNvCxnSpPr/>
          <p:nvPr/>
        </p:nvCxnSpPr>
        <p:spPr>
          <a:xfrm flipH="1">
            <a:off x="7020272" y="2132856"/>
            <a:ext cx="648072" cy="1944216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79765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457200" y="-315416"/>
            <a:ext cx="8229600" cy="1143000"/>
          </a:xfrm>
        </p:spPr>
        <p:txBody>
          <a:bodyPr>
            <a:noAutofit/>
          </a:bodyPr>
          <a:lstStyle/>
          <a:p>
            <a:r>
              <a:rPr lang="nl-BE" sz="3000" dirty="0" err="1">
                <a:latin typeface="Perpetua" panose="02020502060401020303" pitchFamily="18" charset="0"/>
              </a:rPr>
              <a:t>Situation</a:t>
            </a:r>
            <a:r>
              <a:rPr lang="nl-BE" sz="3000" dirty="0">
                <a:latin typeface="Perpetua" panose="02020502060401020303" pitchFamily="18" charset="0"/>
              </a:rPr>
              <a:t> </a:t>
            </a:r>
            <a:r>
              <a:rPr lang="nl-BE" sz="3000" dirty="0" err="1">
                <a:latin typeface="Perpetua" panose="02020502060401020303" pitchFamily="18" charset="0"/>
              </a:rPr>
              <a:t>projetée</a:t>
            </a:r>
            <a:r>
              <a:rPr lang="nl-BE" sz="3000" dirty="0">
                <a:latin typeface="Perpetua" panose="02020502060401020303" pitchFamily="18" charset="0"/>
              </a:rPr>
              <a:t> - Ontworpen toestand</a:t>
            </a:r>
            <a:endParaRPr lang="en-US" sz="3000" dirty="0">
              <a:latin typeface="Perpetua" panose="02020502060401020303" pitchFamily="18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" t="3686" r="1193" b="1002"/>
          <a:stretch/>
        </p:blipFill>
        <p:spPr bwMode="auto">
          <a:xfrm>
            <a:off x="1263322" y="811032"/>
            <a:ext cx="6837070" cy="5884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el 1"/>
          <p:cNvSpPr txBox="1">
            <a:spLocks/>
          </p:cNvSpPr>
          <p:nvPr/>
        </p:nvSpPr>
        <p:spPr>
          <a:xfrm>
            <a:off x="457200" y="332656"/>
            <a:ext cx="8229600" cy="5767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sz="2400" dirty="0">
                <a:latin typeface="Perpetua" panose="02020502060401020303" pitchFamily="18" charset="0"/>
              </a:rPr>
              <a:t>Stationnements – </a:t>
            </a:r>
            <a:r>
              <a:rPr lang="fr-BE" sz="2400" dirty="0" err="1">
                <a:latin typeface="Perpetua" panose="02020502060401020303" pitchFamily="18" charset="0"/>
              </a:rPr>
              <a:t>Parkeerplaatsen</a:t>
            </a:r>
            <a:endParaRPr lang="nl-BE" sz="2400" dirty="0">
              <a:latin typeface="Perpetua" panose="02020502060401020303" pitchFamily="18" charset="0"/>
            </a:endParaRPr>
          </a:p>
        </p:txBody>
      </p:sp>
      <p:pic>
        <p:nvPicPr>
          <p:cNvPr id="1026" name="Picture 2" descr="\\acjette\shortcut\All Departments (ancien 'Bases partagées' - oude 'gedeelde gegevensbronnen')\2400\PC's PERSONNEL OREP\Morgane\0.Inspiratie foto's\Woonerf\SIMG2184a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2" t="24323" r="1"/>
          <a:stretch/>
        </p:blipFill>
        <p:spPr bwMode="auto">
          <a:xfrm>
            <a:off x="4552053" y="908720"/>
            <a:ext cx="3856624" cy="2184160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Connecteur droit avec flèche 14"/>
          <p:cNvCxnSpPr>
            <a:stCxn id="1026" idx="2"/>
          </p:cNvCxnSpPr>
          <p:nvPr/>
        </p:nvCxnSpPr>
        <p:spPr>
          <a:xfrm flipH="1">
            <a:off x="4211961" y="2000800"/>
            <a:ext cx="340092" cy="444008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>
            <a:stCxn id="1026" idx="2"/>
          </p:cNvCxnSpPr>
          <p:nvPr/>
        </p:nvCxnSpPr>
        <p:spPr>
          <a:xfrm flipH="1">
            <a:off x="4139953" y="2000800"/>
            <a:ext cx="412100" cy="1236096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>
            <a:stCxn id="1026" idx="2"/>
          </p:cNvCxnSpPr>
          <p:nvPr/>
        </p:nvCxnSpPr>
        <p:spPr>
          <a:xfrm>
            <a:off x="4552053" y="2000800"/>
            <a:ext cx="596011" cy="325232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63267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457200" y="-315416"/>
            <a:ext cx="8229600" cy="1143000"/>
          </a:xfrm>
        </p:spPr>
        <p:txBody>
          <a:bodyPr>
            <a:noAutofit/>
          </a:bodyPr>
          <a:lstStyle/>
          <a:p>
            <a:r>
              <a:rPr lang="nl-BE" sz="3000" dirty="0" err="1">
                <a:latin typeface="Perpetua" panose="02020502060401020303" pitchFamily="18" charset="0"/>
              </a:rPr>
              <a:t>Situation</a:t>
            </a:r>
            <a:r>
              <a:rPr lang="nl-BE" sz="3000" dirty="0">
                <a:latin typeface="Perpetua" panose="02020502060401020303" pitchFamily="18" charset="0"/>
              </a:rPr>
              <a:t> </a:t>
            </a:r>
            <a:r>
              <a:rPr lang="nl-BE" sz="3000" dirty="0" err="1">
                <a:latin typeface="Perpetua" panose="02020502060401020303" pitchFamily="18" charset="0"/>
              </a:rPr>
              <a:t>projetée</a:t>
            </a:r>
            <a:r>
              <a:rPr lang="nl-BE" sz="3000" dirty="0">
                <a:latin typeface="Perpetua" panose="02020502060401020303" pitchFamily="18" charset="0"/>
              </a:rPr>
              <a:t> - Ontworpen toestand</a:t>
            </a:r>
            <a:endParaRPr lang="en-US" sz="3000" dirty="0">
              <a:latin typeface="Perpetua" panose="02020502060401020303" pitchFamily="18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" t="3686" r="1193" b="1002"/>
          <a:stretch/>
        </p:blipFill>
        <p:spPr bwMode="auto">
          <a:xfrm>
            <a:off x="1263322" y="811032"/>
            <a:ext cx="6837070" cy="5884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el 1"/>
          <p:cNvSpPr txBox="1">
            <a:spLocks/>
          </p:cNvSpPr>
          <p:nvPr/>
        </p:nvSpPr>
        <p:spPr>
          <a:xfrm>
            <a:off x="457200" y="332656"/>
            <a:ext cx="8229600" cy="5767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sz="2400" dirty="0">
                <a:latin typeface="Perpetua" panose="02020502060401020303" pitchFamily="18" charset="0"/>
              </a:rPr>
              <a:t>Stationnement vélo– </a:t>
            </a:r>
            <a:r>
              <a:rPr lang="fr-BE" sz="2400" dirty="0" err="1">
                <a:latin typeface="Perpetua" panose="02020502060401020303" pitchFamily="18" charset="0"/>
              </a:rPr>
              <a:t>Fietsparkeervoorzieningen</a:t>
            </a:r>
            <a:endParaRPr lang="nl-BE" sz="2400" dirty="0">
              <a:latin typeface="Perpetua" panose="02020502060401020303" pitchFamily="18" charset="0"/>
            </a:endParaRPr>
          </a:p>
        </p:txBody>
      </p:sp>
      <p:pic>
        <p:nvPicPr>
          <p:cNvPr id="10" name="Picture 2" descr="\\acjette\shortcut\All Departments (ancien 'Bases partagées' - oude 'gedeelde gegevensbronnen')\2400\PC's PERSONNEL OREP\Morgane\0.Inspiratie foto's\Straatmeubilair\cycloparking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8" r="8368"/>
          <a:stretch/>
        </p:blipFill>
        <p:spPr bwMode="auto">
          <a:xfrm>
            <a:off x="1619672" y="4293096"/>
            <a:ext cx="2659596" cy="2479910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Connecteur droit avec flèche 14"/>
          <p:cNvCxnSpPr/>
          <p:nvPr/>
        </p:nvCxnSpPr>
        <p:spPr>
          <a:xfrm flipV="1">
            <a:off x="3131840" y="3645024"/>
            <a:ext cx="1152128" cy="1728192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67330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" t="3686" r="1193" b="1002"/>
          <a:stretch/>
        </p:blipFill>
        <p:spPr bwMode="auto">
          <a:xfrm>
            <a:off x="1263322" y="811032"/>
            <a:ext cx="6837070" cy="5884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\\acjette\shortcut\All Departments (ancien 'Bases partagées' - oude 'gedeelde gegevensbronnen')\2400\MOBILIER URBAIN\Potelet synthétique\Photos\20180917 - Potelet synthétique - Photo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124744"/>
            <a:ext cx="1174630" cy="2088231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457200" y="-315416"/>
            <a:ext cx="8229600" cy="1143000"/>
          </a:xfrm>
        </p:spPr>
        <p:txBody>
          <a:bodyPr>
            <a:noAutofit/>
          </a:bodyPr>
          <a:lstStyle/>
          <a:p>
            <a:r>
              <a:rPr lang="nl-BE" sz="3000" dirty="0" err="1">
                <a:latin typeface="Perpetua" panose="02020502060401020303" pitchFamily="18" charset="0"/>
              </a:rPr>
              <a:t>Situation</a:t>
            </a:r>
            <a:r>
              <a:rPr lang="nl-BE" sz="3000" dirty="0">
                <a:latin typeface="Perpetua" panose="02020502060401020303" pitchFamily="18" charset="0"/>
              </a:rPr>
              <a:t> </a:t>
            </a:r>
            <a:r>
              <a:rPr lang="nl-BE" sz="3000" dirty="0" err="1">
                <a:latin typeface="Perpetua" panose="02020502060401020303" pitchFamily="18" charset="0"/>
              </a:rPr>
              <a:t>projetée</a:t>
            </a:r>
            <a:r>
              <a:rPr lang="nl-BE" sz="3000" dirty="0">
                <a:latin typeface="Perpetua" panose="02020502060401020303" pitchFamily="18" charset="0"/>
              </a:rPr>
              <a:t> - Ontworpen toestand</a:t>
            </a:r>
            <a:endParaRPr lang="en-US" sz="3000" dirty="0">
              <a:latin typeface="Perpetua" panose="02020502060401020303" pitchFamily="18" charset="0"/>
            </a:endParaRPr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457200" y="332656"/>
            <a:ext cx="8229600" cy="5767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sz="2400" dirty="0">
                <a:latin typeface="Perpetua" panose="02020502060401020303" pitchFamily="18" charset="0"/>
              </a:rPr>
              <a:t>Anti-stationnement – Anti-</a:t>
            </a:r>
            <a:r>
              <a:rPr lang="fr-BE" sz="2400" dirty="0" err="1">
                <a:latin typeface="Perpetua" panose="02020502060401020303" pitchFamily="18" charset="0"/>
              </a:rPr>
              <a:t>parkeermogelijkheden</a:t>
            </a:r>
            <a:endParaRPr lang="nl-BE" sz="2400" dirty="0">
              <a:latin typeface="Perpetua" panose="02020502060401020303" pitchFamily="18" charset="0"/>
            </a:endParaRPr>
          </a:p>
        </p:txBody>
      </p:sp>
      <p:cxnSp>
        <p:nvCxnSpPr>
          <p:cNvPr id="28" name="Connecteur droit avec flèche 27"/>
          <p:cNvCxnSpPr/>
          <p:nvPr/>
        </p:nvCxnSpPr>
        <p:spPr>
          <a:xfrm flipH="1" flipV="1">
            <a:off x="3851920" y="1556792"/>
            <a:ext cx="2304256" cy="864096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148" name="Picture 4" descr="http://www.ambiance-jardin-terrasses.com/images/rochers-diffusion-rocher-poser-grand-modele-038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22" b="18588"/>
          <a:stretch/>
        </p:blipFill>
        <p:spPr bwMode="auto">
          <a:xfrm>
            <a:off x="395536" y="2204864"/>
            <a:ext cx="2650294" cy="1656184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3" name="Connecteur droit avec flèche 42"/>
          <p:cNvCxnSpPr/>
          <p:nvPr/>
        </p:nvCxnSpPr>
        <p:spPr>
          <a:xfrm flipV="1">
            <a:off x="2483768" y="1844824"/>
            <a:ext cx="1152128" cy="792088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Connecteur droit avec flèche 54"/>
          <p:cNvCxnSpPr/>
          <p:nvPr/>
        </p:nvCxnSpPr>
        <p:spPr>
          <a:xfrm>
            <a:off x="2555776" y="2636912"/>
            <a:ext cx="1368152" cy="144016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Connecteur droit avec flèche 57"/>
          <p:cNvCxnSpPr/>
          <p:nvPr/>
        </p:nvCxnSpPr>
        <p:spPr>
          <a:xfrm>
            <a:off x="2483768" y="2636912"/>
            <a:ext cx="2592288" cy="2232248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42535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" t="3686" r="1193" b="1002"/>
          <a:stretch/>
        </p:blipFill>
        <p:spPr bwMode="auto">
          <a:xfrm>
            <a:off x="1263322" y="811032"/>
            <a:ext cx="6837070" cy="5884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457200" y="-315416"/>
            <a:ext cx="8229600" cy="1143000"/>
          </a:xfrm>
        </p:spPr>
        <p:txBody>
          <a:bodyPr>
            <a:noAutofit/>
          </a:bodyPr>
          <a:lstStyle/>
          <a:p>
            <a:r>
              <a:rPr lang="nl-BE" sz="3000" dirty="0" err="1">
                <a:latin typeface="Perpetua" panose="02020502060401020303" pitchFamily="18" charset="0"/>
              </a:rPr>
              <a:t>Situation</a:t>
            </a:r>
            <a:r>
              <a:rPr lang="nl-BE" sz="3000" dirty="0">
                <a:latin typeface="Perpetua" panose="02020502060401020303" pitchFamily="18" charset="0"/>
              </a:rPr>
              <a:t> </a:t>
            </a:r>
            <a:r>
              <a:rPr lang="nl-BE" sz="3000" dirty="0" err="1">
                <a:latin typeface="Perpetua" panose="02020502060401020303" pitchFamily="18" charset="0"/>
              </a:rPr>
              <a:t>projetée</a:t>
            </a:r>
            <a:r>
              <a:rPr lang="nl-BE" sz="3000" dirty="0">
                <a:latin typeface="Perpetua" panose="02020502060401020303" pitchFamily="18" charset="0"/>
              </a:rPr>
              <a:t> - Ontworpen toestand</a:t>
            </a:r>
            <a:endParaRPr lang="en-US" sz="3000" dirty="0">
              <a:latin typeface="Perpetua" panose="02020502060401020303" pitchFamily="18" charset="0"/>
            </a:endParaRPr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457200" y="332656"/>
            <a:ext cx="8229600" cy="5767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sz="2400" dirty="0">
                <a:latin typeface="Perpetua" panose="02020502060401020303" pitchFamily="18" charset="0"/>
              </a:rPr>
              <a:t>Noue paysagère – </a:t>
            </a:r>
            <a:r>
              <a:rPr lang="fr-BE" sz="2400" dirty="0" err="1">
                <a:latin typeface="Perpetua" panose="02020502060401020303" pitchFamily="18" charset="0"/>
              </a:rPr>
              <a:t>Beplante</a:t>
            </a:r>
            <a:r>
              <a:rPr lang="fr-BE" sz="2400" dirty="0">
                <a:latin typeface="Perpetua" panose="02020502060401020303" pitchFamily="18" charset="0"/>
              </a:rPr>
              <a:t> open </a:t>
            </a:r>
            <a:r>
              <a:rPr lang="fr-BE" sz="2400" dirty="0" err="1">
                <a:latin typeface="Perpetua" panose="02020502060401020303" pitchFamily="18" charset="0"/>
              </a:rPr>
              <a:t>gracht</a:t>
            </a:r>
            <a:endParaRPr lang="nl-BE" sz="2400" dirty="0">
              <a:latin typeface="Perpetua" panose="02020502060401020303" pitchFamily="18" charset="0"/>
            </a:endParaRPr>
          </a:p>
        </p:txBody>
      </p:sp>
      <p:sp>
        <p:nvSpPr>
          <p:cNvPr id="2" name="AutoShape 4" descr="Résultat de recherche d'images pour &quot;noue paysagère&quot;"/>
          <p:cNvSpPr>
            <a:spLocks noChangeAspect="1" noChangeArrowheads="1"/>
          </p:cNvSpPr>
          <p:nvPr/>
        </p:nvSpPr>
        <p:spPr bwMode="auto">
          <a:xfrm>
            <a:off x="155575" y="-1150938"/>
            <a:ext cx="1905000" cy="240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6" descr="Résultat de recherche d'images pour &quot;noue paysagère&quot;"/>
          <p:cNvSpPr>
            <a:spLocks noChangeAspect="1" noChangeArrowheads="1"/>
          </p:cNvSpPr>
          <p:nvPr/>
        </p:nvSpPr>
        <p:spPr bwMode="auto">
          <a:xfrm>
            <a:off x="307975" y="-998538"/>
            <a:ext cx="1905000" cy="240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8" descr="Résultat de recherche d'images pour &quot;noue paysagère&quot;"/>
          <p:cNvSpPr>
            <a:spLocks noChangeAspect="1" noChangeArrowheads="1"/>
          </p:cNvSpPr>
          <p:nvPr/>
        </p:nvSpPr>
        <p:spPr bwMode="auto">
          <a:xfrm>
            <a:off x="460375" y="-846138"/>
            <a:ext cx="1905000" cy="240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10" descr="Résultat de recherche d'images pour &quot;noue paysagère&quot;"/>
          <p:cNvSpPr>
            <a:spLocks noChangeAspect="1" noChangeArrowheads="1"/>
          </p:cNvSpPr>
          <p:nvPr/>
        </p:nvSpPr>
        <p:spPr bwMode="auto">
          <a:xfrm>
            <a:off x="612775" y="-693738"/>
            <a:ext cx="1905000" cy="240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228" name="Picture 12" descr="\\acjette\shortcut\All Departments (ancien 'Bases partagées' - oude 'gedeelde gegevensbronnen')\2400\PC's PERSONNEL OREP\Morgane\0.Inspiratie foto's\Water\cdc412d398f230200499f4c731922af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836712"/>
            <a:ext cx="3066132" cy="229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7" name="Picture 11" descr="\\acjette\shortcut\All Departments (ancien 'Bases partagées' - oude 'gedeelde gegevensbronnen')\2400\PC's PERSONNEL OREP\Morgane\0.Inspiratie foto's\Water\De-Nederlandse-wadi-beplant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068960"/>
            <a:ext cx="27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8" name="Connecteur droit avec flèche 27"/>
          <p:cNvCxnSpPr/>
          <p:nvPr/>
        </p:nvCxnSpPr>
        <p:spPr>
          <a:xfrm flipH="1" flipV="1">
            <a:off x="3707904" y="2204864"/>
            <a:ext cx="2448272" cy="216024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229" name="Picture 13" descr="\\acjette\shortcut\All Departments (ancien 'Bases partagées' - oude 'gedeelde gegevensbronnen')\2400\PC's PERSONNEL OREP\Morgane\0.Inspiratie foto's\Water\Wadi-Mesdaglaan-Almaar_Frederike-van-Mierlo-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2670" y="4437112"/>
            <a:ext cx="2958659" cy="2218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06331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457200" y="21382"/>
            <a:ext cx="8229600" cy="1143000"/>
          </a:xfrm>
        </p:spPr>
        <p:txBody>
          <a:bodyPr>
            <a:noAutofit/>
          </a:bodyPr>
          <a:lstStyle/>
          <a:p>
            <a:r>
              <a:rPr lang="nl-BE" sz="3000" dirty="0" err="1">
                <a:latin typeface="Perpetua" panose="02020502060401020303" pitchFamily="18" charset="0"/>
              </a:rPr>
              <a:t>Situation</a:t>
            </a:r>
            <a:r>
              <a:rPr lang="nl-BE" sz="3000" dirty="0">
                <a:latin typeface="Perpetua" panose="02020502060401020303" pitchFamily="18" charset="0"/>
              </a:rPr>
              <a:t> </a:t>
            </a:r>
            <a:r>
              <a:rPr lang="nl-BE" sz="3000" dirty="0" err="1">
                <a:latin typeface="Perpetua" panose="02020502060401020303" pitchFamily="18" charset="0"/>
              </a:rPr>
              <a:t>projetée</a:t>
            </a:r>
            <a:r>
              <a:rPr lang="nl-BE" sz="3000" dirty="0">
                <a:latin typeface="Perpetua" panose="02020502060401020303" pitchFamily="18" charset="0"/>
              </a:rPr>
              <a:t> - Coupe/ Snede – Ontworpen toestand</a:t>
            </a:r>
            <a:endParaRPr lang="en-US" sz="3000" dirty="0">
              <a:latin typeface="Perpetua" panose="02020502060401020303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6817" y="836712"/>
            <a:ext cx="7370366" cy="602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54220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00032CFD-7D46-49D5-BAAC-895993AC7BA4}"/>
              </a:ext>
            </a:extLst>
          </p:cNvPr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000" b="1" dirty="0" err="1">
                <a:latin typeface="Perpetua" panose="02020502060401020303" pitchFamily="18" charset="0"/>
              </a:rPr>
              <a:t>Historique</a:t>
            </a:r>
            <a:r>
              <a:rPr lang="en-GB" sz="3000" b="1" dirty="0">
                <a:latin typeface="Perpetua" panose="02020502060401020303" pitchFamily="18" charset="0"/>
              </a:rPr>
              <a:t> </a:t>
            </a:r>
            <a:r>
              <a:rPr lang="nl-BE" sz="3000" b="1" dirty="0">
                <a:latin typeface="Perpetua" panose="02020502060401020303" pitchFamily="18" charset="0"/>
              </a:rPr>
              <a:t>–  Historiek</a:t>
            </a:r>
            <a:endParaRPr lang="en-US" sz="3000" b="1" dirty="0">
              <a:latin typeface="Perpetua" panose="02020502060401020303" pitchFamily="18" charset="0"/>
            </a:endParaRP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00039EC6-850D-433E-B733-2C325347E805}"/>
              </a:ext>
            </a:extLst>
          </p:cNvPr>
          <p:cNvSpPr txBox="1">
            <a:spLocks/>
          </p:cNvSpPr>
          <p:nvPr/>
        </p:nvSpPr>
        <p:spPr>
          <a:xfrm>
            <a:off x="457200" y="1440260"/>
            <a:ext cx="8686800" cy="45090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Wingdings"/>
              <a:buChar char="Ø"/>
            </a:pPr>
            <a:r>
              <a:rPr lang="fr-BE" sz="1800" b="1" dirty="0">
                <a:latin typeface="Perpetua" panose="02020502060401020303" pitchFamily="18" charset="0"/>
              </a:rPr>
              <a:t>28/06/2019 : Introduction Permis d’Urbanisme </a:t>
            </a:r>
          </a:p>
          <a:p>
            <a:pPr marL="800100" lvl="1" indent="-342900">
              <a:buFont typeface="Wingdings"/>
              <a:buChar char="Ø"/>
            </a:pPr>
            <a:endParaRPr lang="fr-BE" sz="100" b="1" dirty="0">
              <a:latin typeface="Perpetua" panose="02020502060401020303" pitchFamily="18" charset="0"/>
            </a:endParaRPr>
          </a:p>
          <a:p>
            <a:pPr marL="1257300" lvl="2" indent="-342900">
              <a:buFont typeface="Wingdings"/>
              <a:buChar char="Ø"/>
            </a:pPr>
            <a:endParaRPr lang="fr-BE" sz="100" b="1" dirty="0">
              <a:latin typeface="Perpetua" panose="02020502060401020303" pitchFamily="18" charset="0"/>
            </a:endParaRPr>
          </a:p>
          <a:p>
            <a:pPr algn="l"/>
            <a:r>
              <a:rPr lang="fr-BE" sz="1800" b="1" dirty="0">
                <a:latin typeface="Perpetua" panose="02020502060401020303" pitchFamily="18" charset="0"/>
              </a:rPr>
              <a:t>		</a:t>
            </a:r>
            <a:r>
              <a:rPr lang="fr-BE" sz="1800" b="1" dirty="0" err="1">
                <a:latin typeface="Perpetua" panose="02020502060401020303" pitchFamily="18" charset="0"/>
              </a:rPr>
              <a:t>Aanvraag</a:t>
            </a:r>
            <a:r>
              <a:rPr lang="fr-BE" sz="1800" b="1" dirty="0">
                <a:latin typeface="Perpetua" panose="02020502060401020303" pitchFamily="18" charset="0"/>
              </a:rPr>
              <a:t> </a:t>
            </a:r>
            <a:r>
              <a:rPr lang="fr-BE" sz="1800" b="1" dirty="0" err="1">
                <a:latin typeface="Perpetua" panose="02020502060401020303" pitchFamily="18" charset="0"/>
              </a:rPr>
              <a:t>Stedenbouwkundige</a:t>
            </a:r>
            <a:r>
              <a:rPr lang="fr-BE" sz="1800" b="1" dirty="0">
                <a:latin typeface="Perpetua" panose="02020502060401020303" pitchFamily="18" charset="0"/>
              </a:rPr>
              <a:t> </a:t>
            </a:r>
            <a:r>
              <a:rPr lang="fr-BE" sz="1800" b="1" dirty="0" err="1">
                <a:latin typeface="Perpetua" panose="02020502060401020303" pitchFamily="18" charset="0"/>
              </a:rPr>
              <a:t>Vergunning</a:t>
            </a:r>
            <a:r>
              <a:rPr lang="fr-BE" sz="1800" b="1" dirty="0">
                <a:latin typeface="Perpetua" panose="02020502060401020303" pitchFamily="18" charset="0"/>
              </a:rPr>
              <a:t> </a:t>
            </a:r>
          </a:p>
          <a:p>
            <a:pPr algn="l"/>
            <a:endParaRPr lang="fr-BE" sz="1800" b="1" dirty="0">
              <a:latin typeface="Perpetua" panose="02020502060401020303" pitchFamily="18" charset="0"/>
            </a:endParaRPr>
          </a:p>
          <a:p>
            <a:pPr marL="342900" indent="-342900" algn="l">
              <a:buFont typeface="Wingdings"/>
              <a:buChar char="Ø"/>
            </a:pPr>
            <a:r>
              <a:rPr lang="fr-BE" sz="1800" b="1" dirty="0">
                <a:latin typeface="Perpetua" panose="02020502060401020303" pitchFamily="18" charset="0"/>
              </a:rPr>
              <a:t>11/09/2019 : Start Enquête public </a:t>
            </a:r>
            <a:endParaRPr lang="fr-BE" sz="100" b="1" dirty="0">
              <a:latin typeface="Perpetua" panose="02020502060401020303" pitchFamily="18" charset="0"/>
            </a:endParaRPr>
          </a:p>
          <a:p>
            <a:pPr algn="l"/>
            <a:r>
              <a:rPr lang="en-US" sz="1800" b="1" dirty="0">
                <a:latin typeface="Perpetua" panose="02020502060401020303" pitchFamily="18" charset="0"/>
              </a:rPr>
              <a:t>		</a:t>
            </a:r>
            <a:r>
              <a:rPr lang="en-US" sz="1800" b="1" dirty="0" err="1">
                <a:latin typeface="Perpetua" panose="02020502060401020303" pitchFamily="18" charset="0"/>
              </a:rPr>
              <a:t>Openbaar</a:t>
            </a:r>
            <a:r>
              <a:rPr lang="en-US" sz="1800" b="1" dirty="0">
                <a:latin typeface="Perpetua" panose="02020502060401020303" pitchFamily="18" charset="0"/>
              </a:rPr>
              <a:t> </a:t>
            </a:r>
            <a:r>
              <a:rPr lang="en-US" sz="1800" b="1" dirty="0" err="1">
                <a:latin typeface="Perpetua" panose="02020502060401020303" pitchFamily="18" charset="0"/>
              </a:rPr>
              <a:t>onderzoek</a:t>
            </a:r>
            <a:r>
              <a:rPr lang="en-US" sz="1800" b="1" dirty="0">
                <a:latin typeface="Perpetua" panose="02020502060401020303" pitchFamily="18" charset="0"/>
              </a:rPr>
              <a:t> </a:t>
            </a:r>
          </a:p>
          <a:p>
            <a:pPr algn="l"/>
            <a:endParaRPr lang="en-US" sz="1800" b="1" dirty="0">
              <a:latin typeface="Perpetua" panose="02020502060401020303" pitchFamily="18" charset="0"/>
            </a:endParaRPr>
          </a:p>
          <a:p>
            <a:pPr marL="342900" indent="-342900" algn="l">
              <a:buFont typeface="Wingdings"/>
              <a:buChar char="Ø"/>
            </a:pPr>
            <a:r>
              <a:rPr lang="nl-NL" sz="1800" b="1" dirty="0">
                <a:latin typeface="Perpetua" panose="02020502060401020303" pitchFamily="18" charset="0"/>
              </a:rPr>
              <a:t>01/10/2019 : Réunion </a:t>
            </a:r>
            <a:r>
              <a:rPr lang="nl-NL" sz="1800" b="1" dirty="0" err="1">
                <a:latin typeface="Perpetua" panose="02020502060401020303" pitchFamily="18" charset="0"/>
              </a:rPr>
              <a:t>Riveraine</a:t>
            </a:r>
            <a:endParaRPr lang="nl-NL" sz="100" b="1" dirty="0">
              <a:latin typeface="Perpetua" panose="02020502060401020303" pitchFamily="18" charset="0"/>
            </a:endParaRPr>
          </a:p>
          <a:p>
            <a:pPr algn="l"/>
            <a:r>
              <a:rPr lang="en-US" sz="1800" b="1" dirty="0">
                <a:latin typeface="Perpetua" panose="02020502060401020303" pitchFamily="18" charset="0"/>
              </a:rPr>
              <a:t>		</a:t>
            </a:r>
            <a:r>
              <a:rPr lang="en-US" sz="1800" b="1" dirty="0" err="1">
                <a:latin typeface="Perpetua" panose="02020502060401020303" pitchFamily="18" charset="0"/>
              </a:rPr>
              <a:t>Buurtvergadering</a:t>
            </a:r>
            <a:r>
              <a:rPr lang="en-US" sz="1800" b="1" dirty="0">
                <a:latin typeface="Perpetua" panose="02020502060401020303" pitchFamily="18" charset="0"/>
              </a:rPr>
              <a:t> </a:t>
            </a:r>
          </a:p>
          <a:p>
            <a:pPr algn="l"/>
            <a:endParaRPr lang="en-US" sz="1800" b="1" dirty="0">
              <a:latin typeface="Perpetua" panose="02020502060401020303" pitchFamily="18" charset="0"/>
            </a:endParaRPr>
          </a:p>
          <a:p>
            <a:pPr marL="342900" indent="-342900" algn="l">
              <a:buFont typeface="Wingdings"/>
              <a:buChar char="Ø"/>
            </a:pPr>
            <a:r>
              <a:rPr lang="fr-BE" sz="1800" b="1" dirty="0">
                <a:latin typeface="Perpetua" panose="02020502060401020303" pitchFamily="18" charset="0"/>
              </a:rPr>
              <a:t>10/10/2019: Comité de Concertation</a:t>
            </a:r>
          </a:p>
          <a:p>
            <a:pPr algn="l"/>
            <a:endParaRPr lang="fr-BE" sz="100" b="1" dirty="0">
              <a:latin typeface="Perpetua" panose="02020502060401020303" pitchFamily="18" charset="0"/>
            </a:endParaRPr>
          </a:p>
          <a:p>
            <a:pPr algn="l"/>
            <a:r>
              <a:rPr lang="en-US" sz="2400" dirty="0">
                <a:latin typeface="Perpetua" panose="02020502060401020303" pitchFamily="18" charset="0"/>
              </a:rPr>
              <a:t>		</a:t>
            </a:r>
            <a:r>
              <a:rPr lang="en-US" sz="1800" b="1" dirty="0" err="1">
                <a:latin typeface="Perpetua" panose="02020502060401020303" pitchFamily="18" charset="0"/>
              </a:rPr>
              <a:t>Overlegcommissie</a:t>
            </a:r>
            <a:endParaRPr lang="en-US" sz="1800" b="1" dirty="0">
              <a:latin typeface="Perpetua" panose="02020502060401020303" pitchFamily="18" charset="0"/>
            </a:endParaRPr>
          </a:p>
          <a:p>
            <a:pPr algn="l"/>
            <a:endParaRPr lang="en-US" sz="1800" b="1" dirty="0">
              <a:latin typeface="Perpetua" panose="02020502060401020303" pitchFamily="18" charset="0"/>
            </a:endParaRPr>
          </a:p>
          <a:p>
            <a:pPr marL="342900" indent="-342900" algn="l">
              <a:buFont typeface="Wingdings"/>
              <a:buChar char="Ø"/>
            </a:pPr>
            <a:r>
              <a:rPr lang="fr-BE" sz="1800" b="1" dirty="0">
                <a:latin typeface="Perpetua" panose="02020502060401020303" pitchFamily="18" charset="0"/>
              </a:rPr>
              <a:t>15/06/2020 : Octroie du Permis d’Urbanisme </a:t>
            </a:r>
          </a:p>
          <a:p>
            <a:pPr algn="l"/>
            <a:endParaRPr lang="fr-BE" sz="100" b="1" dirty="0">
              <a:latin typeface="Perpetua" panose="02020502060401020303" pitchFamily="18" charset="0"/>
            </a:endParaRPr>
          </a:p>
          <a:p>
            <a:pPr algn="l"/>
            <a:r>
              <a:rPr lang="en-US" sz="2400" dirty="0">
                <a:latin typeface="Perpetua" panose="02020502060401020303" pitchFamily="18" charset="0"/>
              </a:rPr>
              <a:t>		</a:t>
            </a:r>
            <a:r>
              <a:rPr lang="en-US" sz="1800" b="1" dirty="0" err="1">
                <a:latin typeface="Perpetua" panose="02020502060401020303" pitchFamily="18" charset="0"/>
              </a:rPr>
              <a:t>Toekenning</a:t>
            </a:r>
            <a:r>
              <a:rPr lang="en-US" sz="1800" b="1" dirty="0">
                <a:latin typeface="Perpetua" panose="02020502060401020303" pitchFamily="18" charset="0"/>
              </a:rPr>
              <a:t> </a:t>
            </a:r>
            <a:r>
              <a:rPr lang="en-US" sz="1800" b="1" dirty="0" err="1">
                <a:latin typeface="Perpetua" panose="02020502060401020303" pitchFamily="18" charset="0"/>
              </a:rPr>
              <a:t>Stedenbouwkundige</a:t>
            </a:r>
            <a:r>
              <a:rPr lang="en-US" sz="1800" b="1" dirty="0">
                <a:latin typeface="Perpetua" panose="02020502060401020303" pitchFamily="18" charset="0"/>
              </a:rPr>
              <a:t> </a:t>
            </a:r>
            <a:r>
              <a:rPr lang="en-US" sz="1800" b="1" dirty="0" err="1">
                <a:latin typeface="Perpetua" panose="02020502060401020303" pitchFamily="18" charset="0"/>
              </a:rPr>
              <a:t>vergunning</a:t>
            </a:r>
            <a:r>
              <a:rPr lang="en-US" sz="1800" b="1" dirty="0">
                <a:latin typeface="Perpetua" panose="02020502060401020303" pitchFamily="18" charset="0"/>
              </a:rPr>
              <a:t> </a:t>
            </a:r>
          </a:p>
          <a:p>
            <a:pPr algn="l"/>
            <a:endParaRPr lang="en-US" sz="1800" b="1" dirty="0">
              <a:latin typeface="Perpetua" panose="02020502060401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98733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00032CFD-7D46-49D5-BAAC-895993AC7BA4}"/>
              </a:ext>
            </a:extLst>
          </p:cNvPr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sz="3000" b="1" dirty="0" err="1">
                <a:latin typeface="Perpetua" panose="02020502060401020303" pitchFamily="18" charset="0"/>
              </a:rPr>
              <a:t>Chantier</a:t>
            </a:r>
            <a:r>
              <a:rPr lang="nl-BE" sz="3000" b="1" dirty="0">
                <a:latin typeface="Perpetua" panose="02020502060401020303" pitchFamily="18" charset="0"/>
              </a:rPr>
              <a:t> – Werf</a:t>
            </a:r>
            <a:endParaRPr lang="en-US" sz="3000" b="1" dirty="0">
              <a:latin typeface="Perpetua" panose="02020502060401020303" pitchFamily="18" charset="0"/>
            </a:endParaRP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00039EC6-850D-433E-B733-2C325347E805}"/>
              </a:ext>
            </a:extLst>
          </p:cNvPr>
          <p:cNvSpPr txBox="1">
            <a:spLocks/>
          </p:cNvSpPr>
          <p:nvPr/>
        </p:nvSpPr>
        <p:spPr>
          <a:xfrm>
            <a:off x="457200" y="1440260"/>
            <a:ext cx="8686800" cy="30239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BE" sz="2400" b="1" dirty="0">
                <a:solidFill>
                  <a:schemeClr val="accent2"/>
                </a:solidFill>
                <a:latin typeface="Perpetua" panose="02020502060401020303" pitchFamily="18" charset="0"/>
              </a:rPr>
              <a:t>Planning:</a:t>
            </a:r>
            <a:endParaRPr lang="nl-BE" sz="2400" dirty="0">
              <a:latin typeface="Perpetua" panose="02020502060401020303" pitchFamily="18" charset="0"/>
            </a:endParaRPr>
          </a:p>
          <a:p>
            <a:pPr marL="342900" indent="-342900" algn="l">
              <a:buFont typeface="Wingdings"/>
              <a:buChar char="Ø"/>
            </a:pPr>
            <a:r>
              <a:rPr lang="fr-BE" sz="1800" b="1" dirty="0">
                <a:latin typeface="Perpetua" panose="02020502060401020303" pitchFamily="18" charset="0"/>
              </a:rPr>
              <a:t>Impétrants – </a:t>
            </a:r>
            <a:r>
              <a:rPr lang="fr-BE" sz="1800" b="1" dirty="0" err="1">
                <a:latin typeface="Perpetua" panose="02020502060401020303" pitchFamily="18" charset="0"/>
              </a:rPr>
              <a:t>nutsvoorizieningen</a:t>
            </a:r>
            <a:r>
              <a:rPr lang="fr-BE" sz="1800" b="1" dirty="0">
                <a:latin typeface="Perpetua" panose="02020502060401020303" pitchFamily="18" charset="0"/>
              </a:rPr>
              <a:t> (</a:t>
            </a:r>
            <a:r>
              <a:rPr lang="fr-BE" sz="1800" b="1" dirty="0" err="1">
                <a:latin typeface="Perpetua" panose="02020502060401020303" pitchFamily="18" charset="0"/>
              </a:rPr>
              <a:t>Sibelga</a:t>
            </a:r>
            <a:r>
              <a:rPr lang="fr-BE" sz="1800" b="1" dirty="0">
                <a:latin typeface="Perpetua" panose="02020502060401020303" pitchFamily="18" charset="0"/>
              </a:rPr>
              <a:t>, </a:t>
            </a:r>
            <a:r>
              <a:rPr lang="fr-BE" sz="1800" b="1" dirty="0" err="1">
                <a:latin typeface="Perpetua" panose="02020502060401020303" pitchFamily="18" charset="0"/>
              </a:rPr>
              <a:t>Vivaqua</a:t>
            </a:r>
            <a:r>
              <a:rPr lang="fr-BE" sz="1800" b="1" dirty="0">
                <a:latin typeface="Perpetua" panose="02020502060401020303" pitchFamily="18" charset="0"/>
              </a:rPr>
              <a:t>, </a:t>
            </a:r>
            <a:r>
              <a:rPr lang="fr-BE" sz="1800" b="1" dirty="0" err="1">
                <a:latin typeface="Perpetua" panose="02020502060401020303" pitchFamily="18" charset="0"/>
              </a:rPr>
              <a:t>Telenet</a:t>
            </a:r>
            <a:r>
              <a:rPr lang="fr-BE" sz="1800" b="1" dirty="0">
                <a:latin typeface="Perpetua" panose="02020502060401020303" pitchFamily="18" charset="0"/>
              </a:rPr>
              <a:t>) : ok</a:t>
            </a:r>
          </a:p>
          <a:p>
            <a:pPr marL="342900" indent="-342900" algn="l">
              <a:buFont typeface="Wingdings"/>
              <a:buChar char="Ø"/>
            </a:pPr>
            <a:r>
              <a:rPr lang="fr-BE" sz="1800" b="1" dirty="0">
                <a:latin typeface="Perpetua" panose="02020502060401020303" pitchFamily="18" charset="0"/>
              </a:rPr>
              <a:t>Proximus: 06.09.2021</a:t>
            </a:r>
          </a:p>
          <a:p>
            <a:pPr algn="l"/>
            <a:endParaRPr lang="fr-BE" sz="1800" b="1" dirty="0">
              <a:latin typeface="Perpetua" panose="02020502060401020303" pitchFamily="18" charset="0"/>
            </a:endParaRPr>
          </a:p>
          <a:p>
            <a:pPr marL="342900" indent="-342900" algn="l">
              <a:buFont typeface="Wingdings"/>
              <a:buChar char="Ø"/>
            </a:pPr>
            <a:r>
              <a:rPr lang="fr-BE" sz="1800" b="1" dirty="0">
                <a:latin typeface="Perpetua" panose="02020502060401020303" pitchFamily="18" charset="0"/>
              </a:rPr>
              <a:t>Début réaménagement – </a:t>
            </a:r>
            <a:r>
              <a:rPr lang="fr-BE" sz="1800" b="1" dirty="0" err="1">
                <a:latin typeface="Perpetua" panose="02020502060401020303" pitchFamily="18" charset="0"/>
              </a:rPr>
              <a:t>Begindatum</a:t>
            </a:r>
            <a:r>
              <a:rPr lang="fr-BE" sz="1800" b="1" dirty="0">
                <a:latin typeface="Perpetua" panose="02020502060401020303" pitchFamily="18" charset="0"/>
              </a:rPr>
              <a:t> </a:t>
            </a:r>
            <a:r>
              <a:rPr lang="fr-BE" sz="1800" b="1" dirty="0" err="1">
                <a:latin typeface="Perpetua" panose="02020502060401020303" pitchFamily="18" charset="0"/>
              </a:rPr>
              <a:t>heraanleg</a:t>
            </a:r>
            <a:r>
              <a:rPr lang="fr-BE" sz="1800" b="1" dirty="0">
                <a:latin typeface="Perpetua" panose="02020502060401020303" pitchFamily="18" charset="0"/>
              </a:rPr>
              <a:t> : 27.09.2021</a:t>
            </a:r>
          </a:p>
          <a:p>
            <a:pPr algn="l"/>
            <a:endParaRPr lang="en-US" sz="1800" b="1" dirty="0">
              <a:latin typeface="Perpetua" panose="02020502060401020303" pitchFamily="18" charset="0"/>
            </a:endParaRPr>
          </a:p>
          <a:p>
            <a:pPr marL="342900" indent="-342900" algn="l">
              <a:buFont typeface="Wingdings"/>
              <a:buChar char="Ø"/>
            </a:pPr>
            <a:r>
              <a:rPr lang="nl-NL" sz="1800" b="1" dirty="0" err="1">
                <a:latin typeface="Perpetua" panose="02020502060401020303" pitchFamily="18" charset="0"/>
              </a:rPr>
              <a:t>Durée</a:t>
            </a:r>
            <a:r>
              <a:rPr lang="nl-NL" sz="1800" b="1" dirty="0">
                <a:latin typeface="Perpetua" panose="02020502060401020303" pitchFamily="18" charset="0"/>
              </a:rPr>
              <a:t> - Tijdsduur : +- 45 J.O. /  +- 45 werkdagen </a:t>
            </a:r>
          </a:p>
          <a:p>
            <a:pPr algn="l"/>
            <a:endParaRPr lang="en-US" sz="1800" b="1" dirty="0">
              <a:latin typeface="Perpetua" panose="02020502060401020303" pitchFamily="18" charset="0"/>
            </a:endParaRPr>
          </a:p>
          <a:p>
            <a:pPr marL="342900" indent="-342900" algn="l">
              <a:buFont typeface="Wingdings"/>
              <a:buChar char="Ø"/>
            </a:pPr>
            <a:r>
              <a:rPr lang="fr-BE" sz="1800" b="1" dirty="0">
                <a:latin typeface="Perpetua" panose="02020502060401020303" pitchFamily="18" charset="0"/>
              </a:rPr>
              <a:t>Fin estimée - </a:t>
            </a:r>
            <a:r>
              <a:rPr lang="fr-BE" sz="1800" b="1" dirty="0" err="1">
                <a:latin typeface="Perpetua" panose="02020502060401020303" pitchFamily="18" charset="0"/>
              </a:rPr>
              <a:t>Geschatte</a:t>
            </a:r>
            <a:r>
              <a:rPr lang="fr-BE" sz="1800" b="1" dirty="0">
                <a:latin typeface="Perpetua" panose="02020502060401020303" pitchFamily="18" charset="0"/>
              </a:rPr>
              <a:t> </a:t>
            </a:r>
            <a:r>
              <a:rPr lang="fr-BE" sz="1800" b="1" dirty="0" err="1">
                <a:latin typeface="Perpetua" panose="02020502060401020303" pitchFamily="18" charset="0"/>
              </a:rPr>
              <a:t>einddatum</a:t>
            </a:r>
            <a:r>
              <a:rPr lang="fr-BE" sz="1800" b="1" dirty="0">
                <a:latin typeface="Perpetua" panose="02020502060401020303" pitchFamily="18" charset="0"/>
              </a:rPr>
              <a:t>: 29.11.2021</a:t>
            </a:r>
          </a:p>
          <a:p>
            <a:pPr algn="l"/>
            <a:endParaRPr lang="en-US" sz="2400" dirty="0">
              <a:latin typeface="Perpetua" panose="02020502060401020303" pitchFamily="18" charset="0"/>
            </a:endParaRPr>
          </a:p>
        </p:txBody>
      </p:sp>
      <p:pic>
        <p:nvPicPr>
          <p:cNvPr id="6" name="Picture 3" descr="\\VFS01\profiles$\whenderickx.ACJETTE.V6\Desktop\Travaux.jpg">
            <a:extLst>
              <a:ext uri="{FF2B5EF4-FFF2-40B4-BE49-F238E27FC236}">
                <a16:creationId xmlns:a16="http://schemas.microsoft.com/office/drawing/2014/main" id="{D54308D5-670D-4124-AB4E-CA80996C6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29130"/>
            <a:ext cx="1733103" cy="1248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65238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76682" y="230783"/>
            <a:ext cx="7971782" cy="749945"/>
          </a:xfrm>
        </p:spPr>
        <p:txBody>
          <a:bodyPr>
            <a:noAutofit/>
          </a:bodyPr>
          <a:lstStyle/>
          <a:p>
            <a:r>
              <a:rPr lang="nl-BE" sz="3000" dirty="0" err="1">
                <a:latin typeface="Perpetua" panose="02020502060401020303" pitchFamily="18" charset="0"/>
              </a:rPr>
              <a:t>Sommaire</a:t>
            </a:r>
            <a:r>
              <a:rPr lang="nl-BE" sz="3000" dirty="0">
                <a:latin typeface="Perpetua" panose="02020502060401020303" pitchFamily="18" charset="0"/>
              </a:rPr>
              <a:t> - Overzicht</a:t>
            </a:r>
            <a:endParaRPr lang="en-US" sz="3000" dirty="0">
              <a:latin typeface="Perpetua" panose="02020502060401020303" pitchFamily="18" charset="0"/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179512" y="981075"/>
            <a:ext cx="7772400" cy="29519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r-BE" sz="2400" dirty="0">
                <a:latin typeface="Perpetua" panose="02020502060401020303" pitchFamily="18" charset="0"/>
              </a:rPr>
              <a:t>Lieu - </a:t>
            </a:r>
            <a:r>
              <a:rPr lang="fr-BE" sz="2400" dirty="0" err="1">
                <a:latin typeface="Perpetua" panose="02020502060401020303" pitchFamily="18" charset="0"/>
              </a:rPr>
              <a:t>Ligging</a:t>
            </a:r>
            <a:endParaRPr lang="fr-BE" sz="2400" dirty="0">
              <a:latin typeface="Perpetua" panose="02020502060401020303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r-BE" sz="2400" dirty="0">
                <a:latin typeface="Perpetua" panose="02020502060401020303" pitchFamily="18" charset="0"/>
              </a:rPr>
              <a:t>Situation existante - </a:t>
            </a:r>
            <a:r>
              <a:rPr lang="fr-BE" sz="2400" dirty="0" err="1">
                <a:latin typeface="Perpetua" panose="02020502060401020303" pitchFamily="18" charset="0"/>
              </a:rPr>
              <a:t>Bestaande</a:t>
            </a:r>
            <a:r>
              <a:rPr lang="fr-BE" sz="2400" dirty="0">
                <a:latin typeface="Perpetua" panose="02020502060401020303" pitchFamily="18" charset="0"/>
              </a:rPr>
              <a:t> </a:t>
            </a:r>
            <a:r>
              <a:rPr lang="fr-BE" sz="2400" dirty="0" err="1">
                <a:latin typeface="Perpetua" panose="02020502060401020303" pitchFamily="18" charset="0"/>
              </a:rPr>
              <a:t>situatie</a:t>
            </a:r>
            <a:endParaRPr lang="fr-BE" sz="2400" dirty="0">
              <a:latin typeface="Perpetua" panose="02020502060401020303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r-BE" sz="2400" dirty="0">
                <a:latin typeface="Perpetua" panose="02020502060401020303" pitchFamily="18" charset="0"/>
              </a:rPr>
              <a:t>Situation projetée avec des principes d’aménagements -  </a:t>
            </a:r>
            <a:r>
              <a:rPr lang="fr-BE" sz="2400" dirty="0" err="1">
                <a:latin typeface="Perpetua" panose="02020502060401020303" pitchFamily="18" charset="0"/>
              </a:rPr>
              <a:t>Ontworpen</a:t>
            </a:r>
            <a:r>
              <a:rPr lang="fr-BE" sz="2400" dirty="0">
                <a:latin typeface="Perpetua" panose="02020502060401020303" pitchFamily="18" charset="0"/>
              </a:rPr>
              <a:t> </a:t>
            </a:r>
            <a:r>
              <a:rPr lang="fr-BE" sz="2400" dirty="0" err="1">
                <a:latin typeface="Perpetua" panose="02020502060401020303" pitchFamily="18" charset="0"/>
              </a:rPr>
              <a:t>toestand</a:t>
            </a:r>
            <a:r>
              <a:rPr lang="fr-BE" sz="2400" dirty="0">
                <a:latin typeface="Perpetua" panose="02020502060401020303" pitchFamily="18" charset="0"/>
              </a:rPr>
              <a:t> met principes van </a:t>
            </a:r>
            <a:r>
              <a:rPr lang="fr-BE" sz="2400" dirty="0" err="1">
                <a:latin typeface="Perpetua" panose="02020502060401020303" pitchFamily="18" charset="0"/>
              </a:rPr>
              <a:t>inrichting</a:t>
            </a:r>
            <a:endParaRPr lang="fr-BE" sz="2400" dirty="0">
              <a:latin typeface="Perpetua" panose="02020502060401020303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r-BE" sz="2400" dirty="0">
                <a:latin typeface="Perpetua" panose="02020502060401020303" pitchFamily="18" charset="0"/>
              </a:rPr>
              <a:t>Chantier - </a:t>
            </a:r>
            <a:r>
              <a:rPr lang="fr-BE" sz="2400" dirty="0" err="1">
                <a:latin typeface="Perpetua" panose="02020502060401020303" pitchFamily="18" charset="0"/>
              </a:rPr>
              <a:t>Werf</a:t>
            </a:r>
            <a:r>
              <a:rPr lang="fr-BE" sz="2400" dirty="0">
                <a:latin typeface="Perpetua" panose="02020502060401020303" pitchFamily="18" charset="0"/>
              </a:rPr>
              <a:t>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r-BE" sz="2400" dirty="0">
                <a:latin typeface="Perpetua" panose="02020502060401020303" pitchFamily="18" charset="0"/>
              </a:rPr>
              <a:t>Questions et réponses - </a:t>
            </a:r>
            <a:r>
              <a:rPr lang="fr-BE" sz="2400" dirty="0" err="1">
                <a:latin typeface="Perpetua" panose="02020502060401020303" pitchFamily="18" charset="0"/>
              </a:rPr>
              <a:t>Vragen</a:t>
            </a:r>
            <a:r>
              <a:rPr lang="fr-BE" sz="2400" dirty="0">
                <a:latin typeface="Perpetua" panose="02020502060401020303" pitchFamily="18" charset="0"/>
              </a:rPr>
              <a:t> en </a:t>
            </a:r>
            <a:r>
              <a:rPr lang="fr-BE" sz="2400" dirty="0" err="1">
                <a:latin typeface="Perpetua" panose="02020502060401020303" pitchFamily="18" charset="0"/>
              </a:rPr>
              <a:t>antwoorden</a:t>
            </a:r>
            <a:endParaRPr lang="fr-BE" sz="2400" dirty="0">
              <a:latin typeface="Perpetua" panose="02020502060401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58623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864FDDE0-3FCA-4B58-9CCD-E0171814F2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948" y="980728"/>
            <a:ext cx="8398500" cy="5370328"/>
          </a:xfrm>
          <a:prstGeom prst="rect">
            <a:avLst/>
          </a:prstGeom>
        </p:spPr>
      </p:pic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Autofit/>
          </a:bodyPr>
          <a:lstStyle/>
          <a:p>
            <a:r>
              <a:rPr lang="nl-BE" sz="3000" dirty="0" err="1">
                <a:latin typeface="Perpetua" panose="02020502060401020303" pitchFamily="18" charset="0"/>
              </a:rPr>
              <a:t>Chantier</a:t>
            </a:r>
            <a:r>
              <a:rPr lang="nl-BE" sz="3000" dirty="0">
                <a:latin typeface="Perpetua" panose="02020502060401020303" pitchFamily="18" charset="0"/>
              </a:rPr>
              <a:t> – Werf </a:t>
            </a:r>
            <a:endParaRPr lang="en-US" sz="3000" dirty="0">
              <a:latin typeface="Perpetua" panose="02020502060401020303" pitchFamily="18" charset="0"/>
            </a:endParaRPr>
          </a:p>
        </p:txBody>
      </p:sp>
      <p:pic>
        <p:nvPicPr>
          <p:cNvPr id="4" name="Picture 3" descr="\\VFS01\profiles$\whenderickx.ACJETTE.V6\Desktop\Travaux.jpg">
            <a:extLst>
              <a:ext uri="{FF2B5EF4-FFF2-40B4-BE49-F238E27FC236}">
                <a16:creationId xmlns:a16="http://schemas.microsoft.com/office/drawing/2014/main" id="{2D57D1C6-193C-4736-B262-F6DC4DDC6A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9816" y="282996"/>
            <a:ext cx="1336984" cy="963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86449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Autofit/>
          </a:bodyPr>
          <a:lstStyle/>
          <a:p>
            <a:r>
              <a:rPr lang="nl-BE" sz="3000" dirty="0" err="1">
                <a:latin typeface="Perpetua" panose="02020502060401020303" pitchFamily="18" charset="0"/>
              </a:rPr>
              <a:t>Chantier</a:t>
            </a:r>
            <a:r>
              <a:rPr lang="nl-BE" sz="3000" dirty="0">
                <a:latin typeface="Perpetua" panose="02020502060401020303" pitchFamily="18" charset="0"/>
              </a:rPr>
              <a:t> – Werf </a:t>
            </a:r>
            <a:endParaRPr lang="en-US" sz="3000" dirty="0">
              <a:latin typeface="Perpetua" panose="02020502060401020303" pitchFamily="18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06BDB833-DC70-4431-9ED6-E8329E3FDE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883454"/>
            <a:ext cx="7560840" cy="5091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5626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C53CB956-B645-4FC5-8A85-E02546759B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Autofit/>
          </a:bodyPr>
          <a:lstStyle/>
          <a:p>
            <a:r>
              <a:rPr lang="nl-BE" sz="3000" dirty="0" err="1">
                <a:latin typeface="Perpetua" panose="02020502060401020303" pitchFamily="18" charset="0"/>
              </a:rPr>
              <a:t>Chantier</a:t>
            </a:r>
            <a:r>
              <a:rPr lang="nl-BE" sz="3000" dirty="0">
                <a:latin typeface="Perpetua" panose="02020502060401020303" pitchFamily="18" charset="0"/>
              </a:rPr>
              <a:t> – Werf </a:t>
            </a:r>
            <a:endParaRPr lang="en-US" sz="3000" dirty="0">
              <a:latin typeface="Perpetua" panose="02020502060401020303" pitchFamily="18" charset="0"/>
            </a:endParaRPr>
          </a:p>
        </p:txBody>
      </p:sp>
      <p:pic>
        <p:nvPicPr>
          <p:cNvPr id="7" name="Picture 3" descr="\\VFS01\profiles$\whenderickx.ACJETTE.V6\Desktop\Travaux.jpg">
            <a:extLst>
              <a:ext uri="{FF2B5EF4-FFF2-40B4-BE49-F238E27FC236}">
                <a16:creationId xmlns:a16="http://schemas.microsoft.com/office/drawing/2014/main" id="{BD4DB88D-751C-4533-87F8-D68BC9EAC5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016" y="404664"/>
            <a:ext cx="1336984" cy="963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ZoneTexte 26">
            <a:extLst>
              <a:ext uri="{FF2B5EF4-FFF2-40B4-BE49-F238E27FC236}">
                <a16:creationId xmlns:a16="http://schemas.microsoft.com/office/drawing/2014/main" id="{62921D6D-44C0-4132-8D32-1581A4C64B5F}"/>
              </a:ext>
            </a:extLst>
          </p:cNvPr>
          <p:cNvSpPr txBox="1"/>
          <p:nvPr/>
        </p:nvSpPr>
        <p:spPr>
          <a:xfrm>
            <a:off x="299462" y="839536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nl-BE" sz="1800" b="1" dirty="0" err="1">
                <a:solidFill>
                  <a:schemeClr val="accent2"/>
                </a:solidFill>
                <a:latin typeface="Perpetua" panose="02020502060401020303" pitchFamily="18" charset="0"/>
              </a:rPr>
              <a:t>Déviation</a:t>
            </a:r>
            <a:r>
              <a:rPr lang="nl-BE" sz="1800" b="1" dirty="0">
                <a:solidFill>
                  <a:schemeClr val="accent2"/>
                </a:solidFill>
                <a:latin typeface="Perpetua" panose="02020502060401020303" pitchFamily="18" charset="0"/>
              </a:rPr>
              <a:t> - wegomleiding:</a:t>
            </a:r>
            <a:endParaRPr lang="nl-BE" sz="1800" dirty="0">
              <a:latin typeface="Perpetua" panose="02020502060401020303" pitchFamily="18" charset="0"/>
            </a:endParaRPr>
          </a:p>
        </p:txBody>
      </p:sp>
      <p:pic>
        <p:nvPicPr>
          <p:cNvPr id="29" name="Image 28">
            <a:extLst>
              <a:ext uri="{FF2B5EF4-FFF2-40B4-BE49-F238E27FC236}">
                <a16:creationId xmlns:a16="http://schemas.microsoft.com/office/drawing/2014/main" id="{C9FFA5BA-DEF2-44D2-9031-24754BE02B7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930"/>
          <a:stretch/>
        </p:blipFill>
        <p:spPr>
          <a:xfrm>
            <a:off x="73978" y="1201717"/>
            <a:ext cx="8614385" cy="5535856"/>
          </a:xfrm>
          <a:prstGeom prst="rect">
            <a:avLst/>
          </a:prstGeom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DBB6F6AE-627C-4511-BABD-4EB1DE410994}"/>
              </a:ext>
            </a:extLst>
          </p:cNvPr>
          <p:cNvSpPr txBox="1">
            <a:spLocks/>
          </p:cNvSpPr>
          <p:nvPr/>
        </p:nvSpPr>
        <p:spPr>
          <a:xfrm>
            <a:off x="107504" y="1208868"/>
            <a:ext cx="2808312" cy="155686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Wingdings"/>
              <a:buChar char="Ø"/>
            </a:pPr>
            <a:r>
              <a:rPr lang="fr-BE" sz="1800" b="1" u="sng" dirty="0">
                <a:latin typeface="Perpetua" panose="02020502060401020303" pitchFamily="18" charset="0"/>
              </a:rPr>
              <a:t>Pas</a:t>
            </a:r>
            <a:r>
              <a:rPr lang="fr-BE" sz="1800" b="1" dirty="0">
                <a:latin typeface="Perpetua" panose="02020502060401020303" pitchFamily="18" charset="0"/>
              </a:rPr>
              <a:t> d’accès garages / </a:t>
            </a:r>
            <a:r>
              <a:rPr lang="fr-BE" sz="1800" b="1" u="sng" dirty="0" err="1">
                <a:latin typeface="Perpetua" panose="02020502060401020303" pitchFamily="18" charset="0"/>
              </a:rPr>
              <a:t>Geen</a:t>
            </a:r>
            <a:r>
              <a:rPr lang="fr-BE" sz="1800" b="1" dirty="0">
                <a:latin typeface="Perpetua" panose="02020502060401020303" pitchFamily="18" charset="0"/>
              </a:rPr>
              <a:t> </a:t>
            </a:r>
            <a:r>
              <a:rPr lang="fr-BE" sz="1800" b="1" dirty="0" err="1">
                <a:latin typeface="Perpetua" panose="02020502060401020303" pitchFamily="18" charset="0"/>
              </a:rPr>
              <a:t>toegang</a:t>
            </a:r>
            <a:r>
              <a:rPr lang="fr-BE" sz="1800" b="1" dirty="0">
                <a:latin typeface="Perpetua" panose="02020502060401020303" pitchFamily="18" charset="0"/>
              </a:rPr>
              <a:t> garages</a:t>
            </a:r>
          </a:p>
          <a:p>
            <a:pPr marL="342900" indent="-342900" algn="l">
              <a:buFont typeface="Wingdings"/>
              <a:buChar char="Ø"/>
            </a:pPr>
            <a:endParaRPr lang="fr-BE" sz="1800" b="1" dirty="0">
              <a:latin typeface="Perpetua" panose="02020502060401020303" pitchFamily="18" charset="0"/>
            </a:endParaRPr>
          </a:p>
          <a:p>
            <a:pPr marL="342900" indent="-342900" algn="l">
              <a:buFont typeface="Wingdings"/>
              <a:buChar char="Ø"/>
            </a:pPr>
            <a:r>
              <a:rPr lang="fr-BE" sz="1800" b="1" dirty="0">
                <a:latin typeface="Perpetua" panose="02020502060401020303" pitchFamily="18" charset="0"/>
              </a:rPr>
              <a:t>Accès piétons/ </a:t>
            </a:r>
            <a:r>
              <a:rPr lang="fr-BE" sz="1800" b="1" dirty="0" err="1">
                <a:latin typeface="Perpetua" panose="02020502060401020303" pitchFamily="18" charset="0"/>
              </a:rPr>
              <a:t>toegang</a:t>
            </a:r>
            <a:r>
              <a:rPr lang="fr-BE" sz="1800" b="1" dirty="0">
                <a:latin typeface="Perpetua" panose="02020502060401020303" pitchFamily="18" charset="0"/>
              </a:rPr>
              <a:t> </a:t>
            </a:r>
            <a:r>
              <a:rPr lang="fr-BE" sz="1800" b="1" dirty="0" err="1">
                <a:latin typeface="Perpetua" panose="02020502060401020303" pitchFamily="18" charset="0"/>
              </a:rPr>
              <a:t>voetgangers</a:t>
            </a:r>
            <a:r>
              <a:rPr lang="fr-BE" sz="1800" b="1" dirty="0">
                <a:latin typeface="Perpetua" panose="02020502060401020303" pitchFamily="18" charset="0"/>
              </a:rPr>
              <a:t> </a:t>
            </a:r>
            <a:endParaRPr lang="en-US" sz="1800" b="1" dirty="0">
              <a:latin typeface="Perpetua" panose="02020502060401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53433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Autofit/>
          </a:bodyPr>
          <a:lstStyle/>
          <a:p>
            <a:r>
              <a:rPr lang="nl-BE" sz="3000" dirty="0" err="1">
                <a:latin typeface="Perpetua" panose="02020502060401020303" pitchFamily="18" charset="0"/>
              </a:rPr>
              <a:t>Phasage</a:t>
            </a:r>
            <a:r>
              <a:rPr lang="nl-BE" sz="3000" dirty="0">
                <a:latin typeface="Perpetua" panose="02020502060401020303" pitchFamily="18" charset="0"/>
              </a:rPr>
              <a:t> – Fasering </a:t>
            </a:r>
            <a:endParaRPr lang="en-US" sz="3000" dirty="0">
              <a:latin typeface="Perpetua" panose="02020502060401020303" pitchFamily="18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" t="3686" r="1193" b="1002"/>
          <a:stretch/>
        </p:blipFill>
        <p:spPr bwMode="auto">
          <a:xfrm>
            <a:off x="1263322" y="811032"/>
            <a:ext cx="6837070" cy="5884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rme libre : forme 3">
            <a:extLst>
              <a:ext uri="{FF2B5EF4-FFF2-40B4-BE49-F238E27FC236}">
                <a16:creationId xmlns:a16="http://schemas.microsoft.com/office/drawing/2014/main" id="{3813A692-9BA6-41BE-8179-29B6BA2739C0}"/>
              </a:ext>
            </a:extLst>
          </p:cNvPr>
          <p:cNvSpPr/>
          <p:nvPr/>
        </p:nvSpPr>
        <p:spPr>
          <a:xfrm>
            <a:off x="3559409" y="4007404"/>
            <a:ext cx="4099458" cy="2503860"/>
          </a:xfrm>
          <a:custGeom>
            <a:avLst/>
            <a:gdLst>
              <a:gd name="connsiteX0" fmla="*/ 0 w 4099458"/>
              <a:gd name="connsiteY0" fmla="*/ 552322 h 2503860"/>
              <a:gd name="connsiteX1" fmla="*/ 18411 w 4099458"/>
              <a:gd name="connsiteY1" fmla="*/ 699608 h 2503860"/>
              <a:gd name="connsiteX2" fmla="*/ 914400 w 4099458"/>
              <a:gd name="connsiteY2" fmla="*/ 589144 h 2503860"/>
              <a:gd name="connsiteX3" fmla="*/ 1024865 w 4099458"/>
              <a:gd name="connsiteY3" fmla="*/ 656650 h 2503860"/>
              <a:gd name="connsiteX4" fmla="*/ 1620145 w 4099458"/>
              <a:gd name="connsiteY4" fmla="*/ 2503860 h 2503860"/>
              <a:gd name="connsiteX5" fmla="*/ 1853348 w 4099458"/>
              <a:gd name="connsiteY5" fmla="*/ 2436354 h 2503860"/>
              <a:gd name="connsiteX6" fmla="*/ 2123372 w 4099458"/>
              <a:gd name="connsiteY6" fmla="*/ 2062003 h 2503860"/>
              <a:gd name="connsiteX7" fmla="*/ 2117235 w 4099458"/>
              <a:gd name="connsiteY7" fmla="*/ 1945401 h 2503860"/>
              <a:gd name="connsiteX8" fmla="*/ 2055866 w 4099458"/>
              <a:gd name="connsiteY8" fmla="*/ 1945401 h 2503860"/>
              <a:gd name="connsiteX9" fmla="*/ 1644693 w 4099458"/>
              <a:gd name="connsiteY9" fmla="*/ 583007 h 2503860"/>
              <a:gd name="connsiteX10" fmla="*/ 1736747 w 4099458"/>
              <a:gd name="connsiteY10" fmla="*/ 509364 h 2503860"/>
              <a:gd name="connsiteX11" fmla="*/ 4099458 w 4099458"/>
              <a:gd name="connsiteY11" fmla="*/ 220929 h 2503860"/>
              <a:gd name="connsiteX12" fmla="*/ 4074910 w 4099458"/>
              <a:gd name="connsiteY12" fmla="*/ 61369 h 2503860"/>
              <a:gd name="connsiteX13" fmla="*/ 3553273 w 4099458"/>
              <a:gd name="connsiteY13" fmla="*/ 122738 h 2503860"/>
              <a:gd name="connsiteX14" fmla="*/ 3510314 w 4099458"/>
              <a:gd name="connsiteY14" fmla="*/ 0 h 2503860"/>
              <a:gd name="connsiteX15" fmla="*/ 2092688 w 4099458"/>
              <a:gd name="connsiteY15" fmla="*/ 306846 h 2503860"/>
              <a:gd name="connsiteX16" fmla="*/ 1656967 w 4099458"/>
              <a:gd name="connsiteY16" fmla="*/ 368215 h 2503860"/>
              <a:gd name="connsiteX17" fmla="*/ 1073960 w 4099458"/>
              <a:gd name="connsiteY17" fmla="*/ 349804 h 2503860"/>
              <a:gd name="connsiteX18" fmla="*/ 681198 w 4099458"/>
              <a:gd name="connsiteY18" fmla="*/ 355941 h 2503860"/>
              <a:gd name="connsiteX19" fmla="*/ 515501 w 4099458"/>
              <a:gd name="connsiteY19" fmla="*/ 368215 h 2503860"/>
              <a:gd name="connsiteX20" fmla="*/ 533912 w 4099458"/>
              <a:gd name="connsiteY20" fmla="*/ 484816 h 2503860"/>
              <a:gd name="connsiteX21" fmla="*/ 0 w 4099458"/>
              <a:gd name="connsiteY21" fmla="*/ 552322 h 2503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099458" h="2503860">
                <a:moveTo>
                  <a:pt x="0" y="552322"/>
                </a:moveTo>
                <a:lnTo>
                  <a:pt x="18411" y="699608"/>
                </a:lnTo>
                <a:lnTo>
                  <a:pt x="914400" y="589144"/>
                </a:lnTo>
                <a:lnTo>
                  <a:pt x="1024865" y="656650"/>
                </a:lnTo>
                <a:lnTo>
                  <a:pt x="1620145" y="2503860"/>
                </a:lnTo>
                <a:lnTo>
                  <a:pt x="1853348" y="2436354"/>
                </a:lnTo>
                <a:lnTo>
                  <a:pt x="2123372" y="2062003"/>
                </a:lnTo>
                <a:lnTo>
                  <a:pt x="2117235" y="1945401"/>
                </a:lnTo>
                <a:lnTo>
                  <a:pt x="2055866" y="1945401"/>
                </a:lnTo>
                <a:lnTo>
                  <a:pt x="1644693" y="583007"/>
                </a:lnTo>
                <a:lnTo>
                  <a:pt x="1736747" y="509364"/>
                </a:lnTo>
                <a:lnTo>
                  <a:pt x="4099458" y="220929"/>
                </a:lnTo>
                <a:lnTo>
                  <a:pt x="4074910" y="61369"/>
                </a:lnTo>
                <a:lnTo>
                  <a:pt x="3553273" y="122738"/>
                </a:lnTo>
                <a:lnTo>
                  <a:pt x="3510314" y="0"/>
                </a:lnTo>
                <a:lnTo>
                  <a:pt x="2092688" y="306846"/>
                </a:lnTo>
                <a:lnTo>
                  <a:pt x="1656967" y="368215"/>
                </a:lnTo>
                <a:lnTo>
                  <a:pt x="1073960" y="349804"/>
                </a:lnTo>
                <a:lnTo>
                  <a:pt x="681198" y="355941"/>
                </a:lnTo>
                <a:lnTo>
                  <a:pt x="515501" y="368215"/>
                </a:lnTo>
                <a:lnTo>
                  <a:pt x="533912" y="484816"/>
                </a:lnTo>
                <a:lnTo>
                  <a:pt x="0" y="552322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>
              <a:solidFill>
                <a:schemeClr val="tx1"/>
              </a:solidFill>
            </a:endParaRPr>
          </a:p>
        </p:txBody>
      </p:sp>
      <p:sp>
        <p:nvSpPr>
          <p:cNvPr id="5" name="Forme libre : forme 4">
            <a:extLst>
              <a:ext uri="{FF2B5EF4-FFF2-40B4-BE49-F238E27FC236}">
                <a16:creationId xmlns:a16="http://schemas.microsoft.com/office/drawing/2014/main" id="{2A5B4604-5003-4CC3-8CC9-0301685D2241}"/>
              </a:ext>
            </a:extLst>
          </p:cNvPr>
          <p:cNvSpPr/>
          <p:nvPr/>
        </p:nvSpPr>
        <p:spPr>
          <a:xfrm>
            <a:off x="3283248" y="1037138"/>
            <a:ext cx="3577820" cy="3142100"/>
          </a:xfrm>
          <a:custGeom>
            <a:avLst/>
            <a:gdLst>
              <a:gd name="connsiteX0" fmla="*/ 754841 w 3577820"/>
              <a:gd name="connsiteY0" fmla="*/ 0 h 3142100"/>
              <a:gd name="connsiteX1" fmla="*/ 0 w 3577820"/>
              <a:gd name="connsiteY1" fmla="*/ 300709 h 3142100"/>
              <a:gd name="connsiteX2" fmla="*/ 785525 w 3577820"/>
              <a:gd name="connsiteY2" fmla="*/ 2552956 h 3142100"/>
              <a:gd name="connsiteX3" fmla="*/ 846894 w 3577820"/>
              <a:gd name="connsiteY3" fmla="*/ 2773885 h 3142100"/>
              <a:gd name="connsiteX4" fmla="*/ 797799 w 3577820"/>
              <a:gd name="connsiteY4" fmla="*/ 2902760 h 3142100"/>
              <a:gd name="connsiteX5" fmla="*/ 294572 w 3577820"/>
              <a:gd name="connsiteY5" fmla="*/ 2982540 h 3142100"/>
              <a:gd name="connsiteX6" fmla="*/ 312983 w 3577820"/>
              <a:gd name="connsiteY6" fmla="*/ 3086867 h 3142100"/>
              <a:gd name="connsiteX7" fmla="*/ 785525 w 3577820"/>
              <a:gd name="connsiteY7" fmla="*/ 3031635 h 3142100"/>
              <a:gd name="connsiteX8" fmla="*/ 810073 w 3577820"/>
              <a:gd name="connsiteY8" fmla="*/ 3142100 h 3142100"/>
              <a:gd name="connsiteX9" fmla="*/ 1343984 w 3577820"/>
              <a:gd name="connsiteY9" fmla="*/ 3105278 h 3142100"/>
              <a:gd name="connsiteX10" fmla="*/ 2074277 w 3577820"/>
              <a:gd name="connsiteY10" fmla="*/ 3068457 h 3142100"/>
              <a:gd name="connsiteX11" fmla="*/ 2374986 w 3577820"/>
              <a:gd name="connsiteY11" fmla="*/ 3056183 h 3142100"/>
              <a:gd name="connsiteX12" fmla="*/ 2344301 w 3577820"/>
              <a:gd name="connsiteY12" fmla="*/ 2921171 h 3142100"/>
              <a:gd name="connsiteX13" fmla="*/ 3577820 w 3577820"/>
              <a:gd name="connsiteY13" fmla="*/ 2681831 h 3142100"/>
              <a:gd name="connsiteX14" fmla="*/ 3559410 w 3577820"/>
              <a:gd name="connsiteY14" fmla="*/ 2528408 h 3142100"/>
              <a:gd name="connsiteX15" fmla="*/ 1749020 w 3577820"/>
              <a:gd name="connsiteY15" fmla="*/ 2767748 h 3142100"/>
              <a:gd name="connsiteX16" fmla="*/ 1601735 w 3577820"/>
              <a:gd name="connsiteY16" fmla="*/ 2694105 h 3142100"/>
              <a:gd name="connsiteX17" fmla="*/ 773251 w 3577820"/>
              <a:gd name="connsiteY17" fmla="*/ 282298 h 3142100"/>
              <a:gd name="connsiteX18" fmla="*/ 754841 w 3577820"/>
              <a:gd name="connsiteY18" fmla="*/ 0 h 314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577820" h="3142100">
                <a:moveTo>
                  <a:pt x="754841" y="0"/>
                </a:moveTo>
                <a:lnTo>
                  <a:pt x="0" y="300709"/>
                </a:lnTo>
                <a:lnTo>
                  <a:pt x="785525" y="2552956"/>
                </a:lnTo>
                <a:lnTo>
                  <a:pt x="846894" y="2773885"/>
                </a:lnTo>
                <a:lnTo>
                  <a:pt x="797799" y="2902760"/>
                </a:lnTo>
                <a:lnTo>
                  <a:pt x="294572" y="2982540"/>
                </a:lnTo>
                <a:lnTo>
                  <a:pt x="312983" y="3086867"/>
                </a:lnTo>
                <a:lnTo>
                  <a:pt x="785525" y="3031635"/>
                </a:lnTo>
                <a:lnTo>
                  <a:pt x="810073" y="3142100"/>
                </a:lnTo>
                <a:lnTo>
                  <a:pt x="1343984" y="3105278"/>
                </a:lnTo>
                <a:lnTo>
                  <a:pt x="2074277" y="3068457"/>
                </a:lnTo>
                <a:lnTo>
                  <a:pt x="2374986" y="3056183"/>
                </a:lnTo>
                <a:lnTo>
                  <a:pt x="2344301" y="2921171"/>
                </a:lnTo>
                <a:lnTo>
                  <a:pt x="3577820" y="2681831"/>
                </a:lnTo>
                <a:lnTo>
                  <a:pt x="3559410" y="2528408"/>
                </a:lnTo>
                <a:lnTo>
                  <a:pt x="1749020" y="2767748"/>
                </a:lnTo>
                <a:lnTo>
                  <a:pt x="1601735" y="2694105"/>
                </a:lnTo>
                <a:lnTo>
                  <a:pt x="773251" y="282298"/>
                </a:lnTo>
                <a:lnTo>
                  <a:pt x="754841" y="0"/>
                </a:lnTo>
                <a:close/>
              </a:path>
            </a:pathLst>
          </a:custGeom>
          <a:solidFill>
            <a:schemeClr val="accent1">
              <a:alpha val="2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7" name="Forme libre : forme 6">
            <a:extLst>
              <a:ext uri="{FF2B5EF4-FFF2-40B4-BE49-F238E27FC236}">
                <a16:creationId xmlns:a16="http://schemas.microsoft.com/office/drawing/2014/main" id="{D14E2DEF-33F2-41FD-8E31-2DDA66E9991B}"/>
              </a:ext>
            </a:extLst>
          </p:cNvPr>
          <p:cNvSpPr/>
          <p:nvPr/>
        </p:nvSpPr>
        <p:spPr>
          <a:xfrm>
            <a:off x="3467356" y="3700558"/>
            <a:ext cx="3583957" cy="846894"/>
          </a:xfrm>
          <a:custGeom>
            <a:avLst/>
            <a:gdLst>
              <a:gd name="connsiteX0" fmla="*/ 110464 w 3583957"/>
              <a:gd name="connsiteY0" fmla="*/ 417310 h 846894"/>
              <a:gd name="connsiteX1" fmla="*/ 0 w 3583957"/>
              <a:gd name="connsiteY1" fmla="*/ 441858 h 846894"/>
              <a:gd name="connsiteX2" fmla="*/ 61369 w 3583957"/>
              <a:gd name="connsiteY2" fmla="*/ 846894 h 846894"/>
              <a:gd name="connsiteX3" fmla="*/ 625965 w 3583957"/>
              <a:gd name="connsiteY3" fmla="*/ 754841 h 846894"/>
              <a:gd name="connsiteX4" fmla="*/ 632102 w 3583957"/>
              <a:gd name="connsiteY4" fmla="*/ 675061 h 846894"/>
              <a:gd name="connsiteX5" fmla="*/ 1687651 w 3583957"/>
              <a:gd name="connsiteY5" fmla="*/ 668924 h 846894"/>
              <a:gd name="connsiteX6" fmla="*/ 2215425 w 3583957"/>
              <a:gd name="connsiteY6" fmla="*/ 632102 h 846894"/>
              <a:gd name="connsiteX7" fmla="*/ 3583957 w 3583957"/>
              <a:gd name="connsiteY7" fmla="*/ 300709 h 846894"/>
              <a:gd name="connsiteX8" fmla="*/ 3540998 w 3583957"/>
              <a:gd name="connsiteY8" fmla="*/ 0 h 846894"/>
              <a:gd name="connsiteX9" fmla="*/ 3381439 w 3583957"/>
              <a:gd name="connsiteY9" fmla="*/ 6137 h 846894"/>
              <a:gd name="connsiteX10" fmla="*/ 2190878 w 3583957"/>
              <a:gd name="connsiteY10" fmla="*/ 257751 h 846894"/>
              <a:gd name="connsiteX11" fmla="*/ 2197014 w 3583957"/>
              <a:gd name="connsiteY11" fmla="*/ 368215 h 846894"/>
              <a:gd name="connsiteX12" fmla="*/ 638239 w 3583957"/>
              <a:gd name="connsiteY12" fmla="*/ 490953 h 846894"/>
              <a:gd name="connsiteX13" fmla="*/ 601417 w 3583957"/>
              <a:gd name="connsiteY13" fmla="*/ 362078 h 846894"/>
              <a:gd name="connsiteX14" fmla="*/ 110464 w 3583957"/>
              <a:gd name="connsiteY14" fmla="*/ 417310 h 846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583957" h="846894">
                <a:moveTo>
                  <a:pt x="110464" y="417310"/>
                </a:moveTo>
                <a:lnTo>
                  <a:pt x="0" y="441858"/>
                </a:lnTo>
                <a:lnTo>
                  <a:pt x="61369" y="846894"/>
                </a:lnTo>
                <a:lnTo>
                  <a:pt x="625965" y="754841"/>
                </a:lnTo>
                <a:lnTo>
                  <a:pt x="632102" y="675061"/>
                </a:lnTo>
                <a:lnTo>
                  <a:pt x="1687651" y="668924"/>
                </a:lnTo>
                <a:lnTo>
                  <a:pt x="2215425" y="632102"/>
                </a:lnTo>
                <a:lnTo>
                  <a:pt x="3583957" y="300709"/>
                </a:lnTo>
                <a:lnTo>
                  <a:pt x="3540998" y="0"/>
                </a:lnTo>
                <a:lnTo>
                  <a:pt x="3381439" y="6137"/>
                </a:lnTo>
                <a:lnTo>
                  <a:pt x="2190878" y="257751"/>
                </a:lnTo>
                <a:lnTo>
                  <a:pt x="2197014" y="368215"/>
                </a:lnTo>
                <a:lnTo>
                  <a:pt x="638239" y="490953"/>
                </a:lnTo>
                <a:lnTo>
                  <a:pt x="601417" y="362078"/>
                </a:lnTo>
                <a:lnTo>
                  <a:pt x="110464" y="417310"/>
                </a:lnTo>
                <a:close/>
              </a:path>
            </a:pathLst>
          </a:custGeom>
          <a:solidFill>
            <a:schemeClr val="accent3">
              <a:alpha val="32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C8C10ED4-3AC6-4F59-A5F0-5083971B1F1C}"/>
              </a:ext>
            </a:extLst>
          </p:cNvPr>
          <p:cNvSpPr txBox="1"/>
          <p:nvPr/>
        </p:nvSpPr>
        <p:spPr>
          <a:xfrm>
            <a:off x="4964146" y="5066096"/>
            <a:ext cx="216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1</a:t>
            </a:r>
            <a:endParaRPr lang="fr-BE" sz="3200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FE4D3D22-BFEC-4BCF-872D-20862F43CC2B}"/>
              </a:ext>
            </a:extLst>
          </p:cNvPr>
          <p:cNvSpPr txBox="1"/>
          <p:nvPr/>
        </p:nvSpPr>
        <p:spPr>
          <a:xfrm>
            <a:off x="4355976" y="2865054"/>
            <a:ext cx="216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2</a:t>
            </a:r>
            <a:endParaRPr lang="fr-BE" sz="3200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79A45F3B-6504-4E95-814E-FA71A4B645D6}"/>
              </a:ext>
            </a:extLst>
          </p:cNvPr>
          <p:cNvSpPr txBox="1"/>
          <p:nvPr/>
        </p:nvSpPr>
        <p:spPr>
          <a:xfrm>
            <a:off x="4681857" y="3949120"/>
            <a:ext cx="295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3</a:t>
            </a:r>
            <a:endParaRPr lang="fr-BE" sz="3200" dirty="0"/>
          </a:p>
        </p:txBody>
      </p:sp>
    </p:spTree>
    <p:extLst>
      <p:ext uri="{BB962C8B-B14F-4D97-AF65-F5344CB8AC3E}">
        <p14:creationId xmlns:p14="http://schemas.microsoft.com/office/powerpoint/2010/main" val="8236246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195806D1-33B0-41C0-AB61-6F8D5A857D56}"/>
              </a:ext>
            </a:extLst>
          </p:cNvPr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sz="3000" b="1" dirty="0" err="1">
                <a:latin typeface="Perpetua" panose="02020502060401020303" pitchFamily="18" charset="0"/>
              </a:rPr>
              <a:t>Chantier</a:t>
            </a:r>
            <a:r>
              <a:rPr lang="nl-BE" sz="3000" b="1" dirty="0">
                <a:latin typeface="Perpetua" panose="02020502060401020303" pitchFamily="18" charset="0"/>
              </a:rPr>
              <a:t> – Werf</a:t>
            </a:r>
            <a:endParaRPr lang="en-US" sz="3000" b="1" dirty="0">
              <a:latin typeface="Perpetua" panose="02020502060401020303" pitchFamily="18" charset="0"/>
            </a:endParaRP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5D8DBEAB-1DF4-423F-B35F-C5577BA8F7B7}"/>
              </a:ext>
            </a:extLst>
          </p:cNvPr>
          <p:cNvSpPr txBox="1">
            <a:spLocks/>
          </p:cNvSpPr>
          <p:nvPr/>
        </p:nvSpPr>
        <p:spPr>
          <a:xfrm>
            <a:off x="673224" y="1412776"/>
            <a:ext cx="7859216" cy="50405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BE" sz="2400" b="1" dirty="0">
                <a:solidFill>
                  <a:schemeClr val="accent2"/>
                </a:solidFill>
                <a:latin typeface="Perpetua" panose="02020502060401020303" pitchFamily="18" charset="0"/>
              </a:rPr>
              <a:t>Stationnement &amp; </a:t>
            </a:r>
            <a:r>
              <a:rPr lang="nl-BE" sz="2400" b="1" dirty="0" err="1">
                <a:solidFill>
                  <a:schemeClr val="accent2"/>
                </a:solidFill>
                <a:latin typeface="Perpetua" panose="02020502060401020303" pitchFamily="18" charset="0"/>
              </a:rPr>
              <a:t>Circulation</a:t>
            </a:r>
            <a:r>
              <a:rPr lang="nl-BE" sz="2400" b="1" dirty="0">
                <a:solidFill>
                  <a:schemeClr val="accent2"/>
                </a:solidFill>
                <a:latin typeface="Perpetua" panose="02020502060401020303" pitchFamily="18" charset="0"/>
              </a:rPr>
              <a:t> – Parkeren &amp; Circulatie:</a:t>
            </a:r>
          </a:p>
          <a:p>
            <a:endParaRPr lang="fr-BE" sz="1100" dirty="0">
              <a:latin typeface="Perpetua" panose="02020502060401020303" pitchFamily="18" charset="0"/>
            </a:endParaRPr>
          </a:p>
          <a:p>
            <a:r>
              <a:rPr lang="fr-BE" sz="1600" dirty="0">
                <a:latin typeface="Perpetua" panose="02020502060401020303" pitchFamily="18" charset="0"/>
              </a:rPr>
              <a:t>« Pendant cette période, une interdiction de stationnement sera appliquée et la circulation automobile sera interdite. L’accès aux garages ne sera majoritairement pas possible. La circulation des voitures sera déviée. » </a:t>
            </a:r>
          </a:p>
          <a:p>
            <a:endParaRPr lang="en-US" sz="1600" dirty="0">
              <a:latin typeface="Perpetua" panose="02020502060401020303" pitchFamily="18" charset="0"/>
            </a:endParaRPr>
          </a:p>
          <a:p>
            <a:r>
              <a:rPr lang="nl-NL" sz="1600" dirty="0">
                <a:latin typeface="Perpetua" panose="02020502060401020303" pitchFamily="18" charset="0"/>
              </a:rPr>
              <a:t>“Tijdens deze periode wordt een parkeerverbod toegepast en de circulatie van voertuigen zal verboden worden. De toegangen tot de garages zullen hoofzakelijk niet mogelijk zijn. </a:t>
            </a:r>
            <a:r>
              <a:rPr lang="fr-BE" sz="1600" dirty="0">
                <a:latin typeface="Perpetua" panose="02020502060401020303" pitchFamily="18" charset="0"/>
              </a:rPr>
              <a:t>Het </a:t>
            </a:r>
            <a:r>
              <a:rPr lang="fr-BE" sz="1600" dirty="0" err="1">
                <a:latin typeface="Perpetua" panose="02020502060401020303" pitchFamily="18" charset="0"/>
              </a:rPr>
              <a:t>verkeer</a:t>
            </a:r>
            <a:r>
              <a:rPr lang="fr-BE" sz="1600" dirty="0">
                <a:latin typeface="Perpetua" panose="02020502060401020303" pitchFamily="18" charset="0"/>
              </a:rPr>
              <a:t> van de </a:t>
            </a:r>
            <a:r>
              <a:rPr lang="fr-BE" sz="1600" dirty="0" err="1">
                <a:latin typeface="Perpetua" panose="02020502060401020303" pitchFamily="18" charset="0"/>
              </a:rPr>
              <a:t>auto’s</a:t>
            </a:r>
            <a:r>
              <a:rPr lang="fr-BE" sz="1600" dirty="0">
                <a:latin typeface="Perpetua" panose="02020502060401020303" pitchFamily="18" charset="0"/>
              </a:rPr>
              <a:t> </a:t>
            </a:r>
            <a:r>
              <a:rPr lang="fr-BE" sz="1600" dirty="0" err="1">
                <a:latin typeface="Perpetua" panose="02020502060401020303" pitchFamily="18" charset="0"/>
              </a:rPr>
              <a:t>zal</a:t>
            </a:r>
            <a:r>
              <a:rPr lang="fr-BE" sz="1600" dirty="0">
                <a:latin typeface="Perpetua" panose="02020502060401020303" pitchFamily="18" charset="0"/>
              </a:rPr>
              <a:t> </a:t>
            </a:r>
            <a:r>
              <a:rPr lang="fr-BE" sz="1600" dirty="0" err="1">
                <a:latin typeface="Perpetua" panose="02020502060401020303" pitchFamily="18" charset="0"/>
              </a:rPr>
              <a:t>omgeleid</a:t>
            </a:r>
            <a:r>
              <a:rPr lang="fr-BE" sz="1600" dirty="0">
                <a:latin typeface="Perpetua" panose="02020502060401020303" pitchFamily="18" charset="0"/>
              </a:rPr>
              <a:t> </a:t>
            </a:r>
            <a:r>
              <a:rPr lang="fr-BE" sz="1600" dirty="0" err="1">
                <a:latin typeface="Perpetua" panose="02020502060401020303" pitchFamily="18" charset="0"/>
              </a:rPr>
              <a:t>worden</a:t>
            </a:r>
            <a:r>
              <a:rPr lang="fr-BE" sz="1600" dirty="0">
                <a:latin typeface="Perpetua" panose="02020502060401020303" pitchFamily="18" charset="0"/>
              </a:rPr>
              <a:t>.”</a:t>
            </a:r>
          </a:p>
          <a:p>
            <a:endParaRPr lang="en-US" sz="1600" dirty="0">
              <a:latin typeface="Perpetua" panose="02020502060401020303" pitchFamily="18" charset="0"/>
            </a:endParaRPr>
          </a:p>
          <a:p>
            <a:r>
              <a:rPr lang="fr-BE" sz="1600" dirty="0">
                <a:latin typeface="Perpetua" panose="02020502060401020303" pitchFamily="18" charset="0"/>
              </a:rPr>
              <a:t>’Il est possible d’obtenir une carte de stationnement pour ceux qui ne savent plus accéder à leurs garages et qui n’ont pas de carte de stationnement.’</a:t>
            </a:r>
          </a:p>
          <a:p>
            <a:endParaRPr lang="en-US" sz="1600" dirty="0">
              <a:latin typeface="Perpetua" panose="02020502060401020303" pitchFamily="18" charset="0"/>
            </a:endParaRPr>
          </a:p>
          <a:p>
            <a:r>
              <a:rPr lang="nl-NL" sz="1600" dirty="0">
                <a:latin typeface="Perpetua" panose="02020502060401020303" pitchFamily="18" charset="0"/>
              </a:rPr>
              <a:t>‘Inwoners die geen toegang hebben tot hun garages tijdens de werf, kunnen een parkeerkaart ontvangen tijdens de periode van de werf.’</a:t>
            </a:r>
          </a:p>
          <a:p>
            <a:endParaRPr lang="en-US" sz="1600" dirty="0">
              <a:latin typeface="Perpetua" panose="02020502060401020303" pitchFamily="18" charset="0"/>
            </a:endParaRPr>
          </a:p>
          <a:p>
            <a:r>
              <a:rPr lang="nl-BE" sz="1600" dirty="0">
                <a:solidFill>
                  <a:srgbClr val="0070C0"/>
                </a:solidFill>
                <a:latin typeface="Perpetua" panose="02020502060401020303" pitchFamily="18" charset="0"/>
              </a:rPr>
              <a:t>Contact : </a:t>
            </a:r>
            <a:endParaRPr lang="en-US" sz="1600" dirty="0">
              <a:solidFill>
                <a:srgbClr val="0070C0"/>
              </a:solidFill>
              <a:latin typeface="Perpetua" panose="02020502060401020303" pitchFamily="18" charset="0"/>
            </a:endParaRPr>
          </a:p>
          <a:p>
            <a:r>
              <a:rPr lang="nl-BE" sz="1600" dirty="0" err="1">
                <a:solidFill>
                  <a:srgbClr val="0070C0"/>
                </a:solidFill>
                <a:latin typeface="Perpetua" panose="02020502060401020303" pitchFamily="18" charset="0"/>
              </a:rPr>
              <a:t>parking.brussels</a:t>
            </a:r>
            <a:r>
              <a:rPr lang="nl-BE" sz="1600" dirty="0">
                <a:solidFill>
                  <a:srgbClr val="0070C0"/>
                </a:solidFill>
                <a:latin typeface="Perpetua" panose="02020502060401020303" pitchFamily="18" charset="0"/>
              </a:rPr>
              <a:t> - </a:t>
            </a:r>
            <a:r>
              <a:rPr lang="nl-BE" sz="1600" dirty="0" err="1">
                <a:solidFill>
                  <a:srgbClr val="0070C0"/>
                </a:solidFill>
                <a:latin typeface="Perpetua" panose="02020502060401020303" pitchFamily="18" charset="0"/>
              </a:rPr>
              <a:t>rue</a:t>
            </a:r>
            <a:r>
              <a:rPr lang="nl-BE" sz="1600" dirty="0">
                <a:solidFill>
                  <a:srgbClr val="0070C0"/>
                </a:solidFill>
                <a:latin typeface="Perpetua" panose="02020502060401020303" pitchFamily="18" charset="0"/>
              </a:rPr>
              <a:t> Léon Theodor 25 / Léon Theodorstraat 25</a:t>
            </a:r>
            <a:endParaRPr lang="en-US" sz="1600" dirty="0">
              <a:solidFill>
                <a:srgbClr val="0070C0"/>
              </a:solidFill>
              <a:latin typeface="Perpetua" panose="02020502060401020303" pitchFamily="18" charset="0"/>
            </a:endParaRPr>
          </a:p>
          <a:p>
            <a:r>
              <a:rPr lang="nl-BE" sz="1600" dirty="0" err="1">
                <a:solidFill>
                  <a:srgbClr val="0070C0"/>
                </a:solidFill>
                <a:latin typeface="Perpetua" panose="02020502060401020303" pitchFamily="18" charset="0"/>
              </a:rPr>
              <a:t>jette@parking.brussels</a:t>
            </a:r>
            <a:r>
              <a:rPr lang="nl-BE" sz="1600" dirty="0">
                <a:solidFill>
                  <a:srgbClr val="0070C0"/>
                </a:solidFill>
                <a:latin typeface="Perpetua" panose="02020502060401020303" pitchFamily="18" charset="0"/>
              </a:rPr>
              <a:t> - 0800 35 678</a:t>
            </a:r>
            <a:endParaRPr lang="nl-BE" sz="2400" dirty="0">
              <a:solidFill>
                <a:srgbClr val="0070C0"/>
              </a:solidFill>
              <a:latin typeface="Perpetua" panose="02020502060401020303" pitchFamily="18" charset="0"/>
            </a:endParaRPr>
          </a:p>
          <a:p>
            <a:pPr algn="l"/>
            <a:endParaRPr lang="nl-BE" sz="2400" dirty="0">
              <a:latin typeface="Perpetua" panose="02020502060401020303" pitchFamily="18" charset="0"/>
            </a:endParaRPr>
          </a:p>
        </p:txBody>
      </p:sp>
      <p:pic>
        <p:nvPicPr>
          <p:cNvPr id="6" name="Picture 3" descr="\\VFS01\profiles$\whenderickx.ACJETTE.V6\Desktop\Travaux.jpg">
            <a:extLst>
              <a:ext uri="{FF2B5EF4-FFF2-40B4-BE49-F238E27FC236}">
                <a16:creationId xmlns:a16="http://schemas.microsoft.com/office/drawing/2014/main" id="{588722C3-3772-4600-9B04-B8D2B48804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59929"/>
            <a:ext cx="1336984" cy="963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56733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11F6EE9E-D228-47C1-BCC4-8DC6B21089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503"/>
          <a:stretch/>
        </p:blipFill>
        <p:spPr>
          <a:xfrm>
            <a:off x="9740" y="1988840"/>
            <a:ext cx="9144000" cy="2164030"/>
          </a:xfrm>
          <a:prstGeom prst="rect">
            <a:avLst/>
          </a:prstGeom>
        </p:spPr>
      </p:pic>
      <p:sp>
        <p:nvSpPr>
          <p:cNvPr id="4" name="Titel 1"/>
          <p:cNvSpPr txBox="1">
            <a:spLocks/>
          </p:cNvSpPr>
          <p:nvPr/>
        </p:nvSpPr>
        <p:spPr>
          <a:xfrm>
            <a:off x="457200" y="1108461"/>
            <a:ext cx="7859216" cy="36676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BE" sz="2400" b="1" dirty="0" err="1">
                <a:solidFill>
                  <a:schemeClr val="accent2"/>
                </a:solidFill>
                <a:latin typeface="Perpetua" panose="02020502060401020303" pitchFamily="18" charset="0"/>
              </a:rPr>
              <a:t>Récolte</a:t>
            </a:r>
            <a:r>
              <a:rPr lang="nl-BE" sz="2400" b="1" dirty="0">
                <a:solidFill>
                  <a:schemeClr val="accent2"/>
                </a:solidFill>
                <a:latin typeface="Perpetua" panose="02020502060401020303" pitchFamily="18" charset="0"/>
              </a:rPr>
              <a:t> des </a:t>
            </a:r>
            <a:r>
              <a:rPr lang="nl-BE" sz="2400" b="1" dirty="0" err="1">
                <a:solidFill>
                  <a:schemeClr val="accent2"/>
                </a:solidFill>
                <a:latin typeface="Perpetua" panose="02020502060401020303" pitchFamily="18" charset="0"/>
              </a:rPr>
              <a:t>Poubelles</a:t>
            </a:r>
            <a:r>
              <a:rPr lang="nl-BE" sz="2400" b="1" dirty="0">
                <a:solidFill>
                  <a:schemeClr val="accent2"/>
                </a:solidFill>
                <a:latin typeface="Perpetua" panose="02020502060401020303" pitchFamily="18" charset="0"/>
              </a:rPr>
              <a:t> – Verzameling van de Vuilniszakken:</a:t>
            </a:r>
            <a:endParaRPr lang="nl-BE" sz="2400" dirty="0">
              <a:latin typeface="Perpetua" panose="02020502060401020303" pitchFamily="18" charset="0"/>
            </a:endParaRPr>
          </a:p>
          <a:p>
            <a:pPr algn="l"/>
            <a:endParaRPr lang="nl-BE" sz="2400" dirty="0">
              <a:latin typeface="Perpetua" panose="02020502060401020303" pitchFamily="18" charset="0"/>
            </a:endParaRPr>
          </a:p>
          <a:p>
            <a:pPr algn="l"/>
            <a:endParaRPr lang="nl-BE" sz="2400" dirty="0">
              <a:latin typeface="Perpetua" panose="02020502060401020303" pitchFamily="18" charset="0"/>
            </a:endParaRPr>
          </a:p>
          <a:p>
            <a:pPr algn="l"/>
            <a:endParaRPr lang="nl-BE" sz="2400" dirty="0">
              <a:latin typeface="Perpetua" panose="02020502060401020303" pitchFamily="18" charset="0"/>
            </a:endParaRPr>
          </a:p>
          <a:p>
            <a:pPr algn="l"/>
            <a:endParaRPr lang="nl-BE" sz="2400" dirty="0">
              <a:latin typeface="Perpetua" panose="02020502060401020303" pitchFamily="18" charset="0"/>
            </a:endParaRPr>
          </a:p>
          <a:p>
            <a:pPr algn="l"/>
            <a:endParaRPr lang="nl-BE" sz="2400" dirty="0">
              <a:latin typeface="Perpetua" panose="02020502060401020303" pitchFamily="18" charset="0"/>
            </a:endParaRPr>
          </a:p>
          <a:p>
            <a:pPr algn="l"/>
            <a:endParaRPr lang="nl-BE" sz="2400" dirty="0">
              <a:latin typeface="Perpetua" panose="02020502060401020303" pitchFamily="18" charset="0"/>
            </a:endParaRPr>
          </a:p>
          <a:p>
            <a:pPr algn="l"/>
            <a:endParaRPr lang="nl-BE" sz="2400" dirty="0">
              <a:latin typeface="Perpetua" panose="02020502060401020303" pitchFamily="18" charset="0"/>
            </a:endParaRPr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sz="3000" b="1" dirty="0" err="1">
                <a:latin typeface="Perpetua" panose="02020502060401020303" pitchFamily="18" charset="0"/>
              </a:rPr>
              <a:t>Chantier</a:t>
            </a:r>
            <a:r>
              <a:rPr lang="nl-BE" sz="3000" b="1" dirty="0">
                <a:latin typeface="Perpetua" panose="02020502060401020303" pitchFamily="18" charset="0"/>
              </a:rPr>
              <a:t> – Werf</a:t>
            </a:r>
            <a:endParaRPr lang="en-US" sz="3000" b="1" dirty="0">
              <a:latin typeface="Perpetua" panose="02020502060401020303" pitchFamily="18" charset="0"/>
            </a:endParaRPr>
          </a:p>
        </p:txBody>
      </p:sp>
      <p:pic>
        <p:nvPicPr>
          <p:cNvPr id="6" name="Image 22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17" t="50518" r="70643" b="13284"/>
          <a:stretch/>
        </p:blipFill>
        <p:spPr bwMode="auto">
          <a:xfrm>
            <a:off x="401946" y="4254489"/>
            <a:ext cx="2920162" cy="203801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9" name="Ovaal 18"/>
          <p:cNvSpPr/>
          <p:nvPr/>
        </p:nvSpPr>
        <p:spPr>
          <a:xfrm rot="16200000">
            <a:off x="403316" y="3412189"/>
            <a:ext cx="216024" cy="216024"/>
          </a:xfrm>
          <a:prstGeom prst="ellipse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3" descr="\\VFS01\profiles$\whenderickx.ACJETTE.V6\Desktop\Travaux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59929"/>
            <a:ext cx="1336984" cy="963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orme libre : forme 7">
            <a:extLst>
              <a:ext uri="{FF2B5EF4-FFF2-40B4-BE49-F238E27FC236}">
                <a16:creationId xmlns:a16="http://schemas.microsoft.com/office/drawing/2014/main" id="{E42CE308-7AB1-4281-B6CC-DE337D279C75}"/>
              </a:ext>
            </a:extLst>
          </p:cNvPr>
          <p:cNvSpPr/>
          <p:nvPr/>
        </p:nvSpPr>
        <p:spPr>
          <a:xfrm>
            <a:off x="643649" y="2710387"/>
            <a:ext cx="4212972" cy="1245379"/>
          </a:xfrm>
          <a:custGeom>
            <a:avLst/>
            <a:gdLst>
              <a:gd name="connsiteX0" fmla="*/ 0 w 4212972"/>
              <a:gd name="connsiteY0" fmla="*/ 757325 h 1245379"/>
              <a:gd name="connsiteX1" fmla="*/ 0 w 4212972"/>
              <a:gd name="connsiteY1" fmla="*/ 757325 h 1245379"/>
              <a:gd name="connsiteX2" fmla="*/ 78538 w 4212972"/>
              <a:gd name="connsiteY2" fmla="*/ 757325 h 1245379"/>
              <a:gd name="connsiteX3" fmla="*/ 600251 w 4212972"/>
              <a:gd name="connsiteY3" fmla="*/ 706837 h 1245379"/>
              <a:gd name="connsiteX4" fmla="*/ 370248 w 4212972"/>
              <a:gd name="connsiteY4" fmla="*/ 44879 h 1245379"/>
              <a:gd name="connsiteX5" fmla="*/ 521713 w 4212972"/>
              <a:gd name="connsiteY5" fmla="*/ 0 h 1245379"/>
              <a:gd name="connsiteX6" fmla="*/ 768545 w 4212972"/>
              <a:gd name="connsiteY6" fmla="*/ 690007 h 1245379"/>
              <a:gd name="connsiteX7" fmla="*/ 4179313 w 4212972"/>
              <a:gd name="connsiteY7" fmla="*/ 230002 h 1245379"/>
              <a:gd name="connsiteX8" fmla="*/ 4212972 w 4212972"/>
              <a:gd name="connsiteY8" fmla="*/ 336589 h 1245379"/>
              <a:gd name="connsiteX9" fmla="*/ 813424 w 4212972"/>
              <a:gd name="connsiteY9" fmla="*/ 802204 h 1245379"/>
              <a:gd name="connsiteX10" fmla="*/ 774155 w 4212972"/>
              <a:gd name="connsiteY10" fmla="*/ 863912 h 1245379"/>
              <a:gd name="connsiteX11" fmla="*/ 903181 w 4212972"/>
              <a:gd name="connsiteY11" fmla="*/ 1172452 h 1245379"/>
              <a:gd name="connsiteX12" fmla="*/ 807814 w 4212972"/>
              <a:gd name="connsiteY12" fmla="*/ 1245379 h 1245379"/>
              <a:gd name="connsiteX13" fmla="*/ 656349 w 4212972"/>
              <a:gd name="connsiteY13" fmla="*/ 819033 h 1245379"/>
              <a:gd name="connsiteX14" fmla="*/ 11220 w 4212972"/>
              <a:gd name="connsiteY14" fmla="*/ 880741 h 1245379"/>
              <a:gd name="connsiteX15" fmla="*/ 0 w 4212972"/>
              <a:gd name="connsiteY15" fmla="*/ 757325 h 124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212972" h="1245379">
                <a:moveTo>
                  <a:pt x="0" y="757325"/>
                </a:moveTo>
                <a:lnTo>
                  <a:pt x="0" y="757325"/>
                </a:lnTo>
                <a:lnTo>
                  <a:pt x="78538" y="757325"/>
                </a:lnTo>
                <a:lnTo>
                  <a:pt x="600251" y="706837"/>
                </a:lnTo>
                <a:lnTo>
                  <a:pt x="370248" y="44879"/>
                </a:lnTo>
                <a:lnTo>
                  <a:pt x="521713" y="0"/>
                </a:lnTo>
                <a:lnTo>
                  <a:pt x="768545" y="690007"/>
                </a:lnTo>
                <a:lnTo>
                  <a:pt x="4179313" y="230002"/>
                </a:lnTo>
                <a:lnTo>
                  <a:pt x="4212972" y="336589"/>
                </a:lnTo>
                <a:lnTo>
                  <a:pt x="813424" y="802204"/>
                </a:lnTo>
                <a:lnTo>
                  <a:pt x="774155" y="863912"/>
                </a:lnTo>
                <a:lnTo>
                  <a:pt x="903181" y="1172452"/>
                </a:lnTo>
                <a:lnTo>
                  <a:pt x="807814" y="1245379"/>
                </a:lnTo>
                <a:lnTo>
                  <a:pt x="656349" y="819033"/>
                </a:lnTo>
                <a:lnTo>
                  <a:pt x="11220" y="880741"/>
                </a:lnTo>
                <a:lnTo>
                  <a:pt x="0" y="757325"/>
                </a:lnTo>
                <a:close/>
              </a:path>
            </a:pathLst>
          </a:cu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0" name="Ovaal 18">
            <a:extLst>
              <a:ext uri="{FF2B5EF4-FFF2-40B4-BE49-F238E27FC236}">
                <a16:creationId xmlns:a16="http://schemas.microsoft.com/office/drawing/2014/main" id="{DC905285-4D69-4523-AB1E-7ADEAF59EFFB}"/>
              </a:ext>
            </a:extLst>
          </p:cNvPr>
          <p:cNvSpPr/>
          <p:nvPr/>
        </p:nvSpPr>
        <p:spPr>
          <a:xfrm rot="16200000">
            <a:off x="4797764" y="2980141"/>
            <a:ext cx="216024" cy="216024"/>
          </a:xfrm>
          <a:prstGeom prst="ellipse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Forme libre : forme 27">
            <a:extLst>
              <a:ext uri="{FF2B5EF4-FFF2-40B4-BE49-F238E27FC236}">
                <a16:creationId xmlns:a16="http://schemas.microsoft.com/office/drawing/2014/main" id="{03E28F0C-1241-48EA-B9DF-5C8955C36BE1}"/>
              </a:ext>
            </a:extLst>
          </p:cNvPr>
          <p:cNvSpPr/>
          <p:nvPr/>
        </p:nvSpPr>
        <p:spPr>
          <a:xfrm>
            <a:off x="345367" y="2609410"/>
            <a:ext cx="113158" cy="1486602"/>
          </a:xfrm>
          <a:custGeom>
            <a:avLst/>
            <a:gdLst>
              <a:gd name="connsiteX0" fmla="*/ 68280 w 113158"/>
              <a:gd name="connsiteY0" fmla="*/ 1486602 h 1486602"/>
              <a:gd name="connsiteX1" fmla="*/ 962 w 113158"/>
              <a:gd name="connsiteY1" fmla="*/ 942449 h 1486602"/>
              <a:gd name="connsiteX2" fmla="*/ 113158 w 113158"/>
              <a:gd name="connsiteY2" fmla="*/ 0 h 1486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3158" h="1486602">
                <a:moveTo>
                  <a:pt x="68280" y="1486602"/>
                </a:moveTo>
                <a:cubicBezTo>
                  <a:pt x="30881" y="1338409"/>
                  <a:pt x="-6518" y="1190216"/>
                  <a:pt x="962" y="942449"/>
                </a:cubicBezTo>
                <a:cubicBezTo>
                  <a:pt x="8442" y="694682"/>
                  <a:pt x="60800" y="347341"/>
                  <a:pt x="113158" y="0"/>
                </a:cubicBezTo>
              </a:path>
            </a:pathLst>
          </a:custGeom>
          <a:noFill/>
          <a:ln>
            <a:solidFill>
              <a:srgbClr val="00B0F0"/>
            </a:solidFill>
            <a:headEnd type="non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9" name="Forme libre : forme 28">
            <a:extLst>
              <a:ext uri="{FF2B5EF4-FFF2-40B4-BE49-F238E27FC236}">
                <a16:creationId xmlns:a16="http://schemas.microsoft.com/office/drawing/2014/main" id="{F428AC65-F770-4A5A-8EF1-04B5D3C6EFEF}"/>
              </a:ext>
            </a:extLst>
          </p:cNvPr>
          <p:cNvSpPr/>
          <p:nvPr/>
        </p:nvSpPr>
        <p:spPr>
          <a:xfrm>
            <a:off x="4881720" y="2530873"/>
            <a:ext cx="3783966" cy="761571"/>
          </a:xfrm>
          <a:custGeom>
            <a:avLst/>
            <a:gdLst>
              <a:gd name="connsiteX0" fmla="*/ 3783966 w 3783966"/>
              <a:gd name="connsiteY0" fmla="*/ 0 h 761571"/>
              <a:gd name="connsiteX1" fmla="*/ 2381512 w 3783966"/>
              <a:gd name="connsiteY1" fmla="*/ 157075 h 761571"/>
              <a:gd name="connsiteX2" fmla="*/ 844422 w 3783966"/>
              <a:gd name="connsiteY2" fmla="*/ 359028 h 761571"/>
              <a:gd name="connsiteX3" fmla="*/ 87097 w 3783966"/>
              <a:gd name="connsiteY3" fmla="*/ 443175 h 761571"/>
              <a:gd name="connsiteX4" fmla="*/ 81487 w 3783966"/>
              <a:gd name="connsiteY4" fmla="*/ 746105 h 761571"/>
              <a:gd name="connsiteX5" fmla="*/ 670518 w 3783966"/>
              <a:gd name="connsiteY5" fmla="*/ 690007 h 761571"/>
              <a:gd name="connsiteX6" fmla="*/ 2235657 w 3783966"/>
              <a:gd name="connsiteY6" fmla="*/ 454395 h 761571"/>
              <a:gd name="connsiteX7" fmla="*/ 3626891 w 3783966"/>
              <a:gd name="connsiteY7" fmla="*/ 420736 h 761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83966" h="761571">
                <a:moveTo>
                  <a:pt x="3783966" y="0"/>
                </a:moveTo>
                <a:lnTo>
                  <a:pt x="2381512" y="157075"/>
                </a:lnTo>
                <a:lnTo>
                  <a:pt x="844422" y="359028"/>
                </a:lnTo>
                <a:cubicBezTo>
                  <a:pt x="462020" y="406711"/>
                  <a:pt x="214253" y="378662"/>
                  <a:pt x="87097" y="443175"/>
                </a:cubicBezTo>
                <a:cubicBezTo>
                  <a:pt x="-40059" y="507688"/>
                  <a:pt x="-15750" y="704966"/>
                  <a:pt x="81487" y="746105"/>
                </a:cubicBezTo>
                <a:cubicBezTo>
                  <a:pt x="178724" y="787244"/>
                  <a:pt x="311490" y="738625"/>
                  <a:pt x="670518" y="690007"/>
                </a:cubicBezTo>
                <a:cubicBezTo>
                  <a:pt x="1029546" y="641389"/>
                  <a:pt x="1742928" y="499274"/>
                  <a:pt x="2235657" y="454395"/>
                </a:cubicBezTo>
                <a:cubicBezTo>
                  <a:pt x="2728386" y="409517"/>
                  <a:pt x="3177638" y="415126"/>
                  <a:pt x="3626891" y="420736"/>
                </a:cubicBezTo>
              </a:path>
            </a:pathLst>
          </a:custGeom>
          <a:noFill/>
          <a:ln>
            <a:solidFill>
              <a:srgbClr val="00B0F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12" name="Image 22">
            <a:extLst>
              <a:ext uri="{FF2B5EF4-FFF2-40B4-BE49-F238E27FC236}">
                <a16:creationId xmlns:a16="http://schemas.microsoft.com/office/drawing/2014/main" id="{F10D931C-A28E-4374-9083-87797D8B79D1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17" t="10366" r="70643" b="49715"/>
          <a:stretch/>
        </p:blipFill>
        <p:spPr bwMode="auto">
          <a:xfrm>
            <a:off x="3530980" y="4254489"/>
            <a:ext cx="2634936" cy="203801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2A84B0E3-7848-4E1E-9133-898010AAD7A0}"/>
              </a:ext>
            </a:extLst>
          </p:cNvPr>
          <p:cNvCxnSpPr/>
          <p:nvPr/>
        </p:nvCxnSpPr>
        <p:spPr>
          <a:xfrm>
            <a:off x="6341110" y="5323871"/>
            <a:ext cx="720080" cy="0"/>
          </a:xfrm>
          <a:prstGeom prst="straightConnector1">
            <a:avLst/>
          </a:prstGeom>
          <a:noFill/>
          <a:ln>
            <a:solidFill>
              <a:srgbClr val="00B0F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9AF73944-1E3B-4C84-B6B0-0435A7825E3A}"/>
              </a:ext>
            </a:extLst>
          </p:cNvPr>
          <p:cNvSpPr/>
          <p:nvPr/>
        </p:nvSpPr>
        <p:spPr>
          <a:xfrm>
            <a:off x="6374788" y="4427656"/>
            <a:ext cx="686401" cy="267445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B5BA3458-5C1A-475F-90BA-7C6F87072FE1}"/>
              </a:ext>
            </a:extLst>
          </p:cNvPr>
          <p:cNvSpPr/>
          <p:nvPr/>
        </p:nvSpPr>
        <p:spPr>
          <a:xfrm>
            <a:off x="6547026" y="6103970"/>
            <a:ext cx="288032" cy="267445"/>
          </a:xfrm>
          <a:prstGeom prst="ellipse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0B4E58D7-988A-43A0-8BED-DA3076727638}"/>
              </a:ext>
            </a:extLst>
          </p:cNvPr>
          <p:cNvSpPr txBox="1"/>
          <p:nvPr/>
        </p:nvSpPr>
        <p:spPr>
          <a:xfrm>
            <a:off x="6660702" y="4229007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GB" dirty="0"/>
              <a:t>Pas de passage – </a:t>
            </a:r>
            <a:r>
              <a:rPr lang="en-GB" dirty="0" err="1"/>
              <a:t>Geen</a:t>
            </a:r>
            <a:r>
              <a:rPr lang="en-GB" dirty="0"/>
              <a:t> </a:t>
            </a:r>
            <a:r>
              <a:rPr lang="en-GB" dirty="0" err="1"/>
              <a:t>ophaling</a:t>
            </a:r>
            <a:endParaRPr lang="fr-BE" dirty="0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12A85813-0F04-419F-9891-1F38DA1FEA9D}"/>
              </a:ext>
            </a:extLst>
          </p:cNvPr>
          <p:cNvSpPr txBox="1"/>
          <p:nvPr/>
        </p:nvSpPr>
        <p:spPr>
          <a:xfrm>
            <a:off x="6660702" y="5009105"/>
            <a:ext cx="2465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GB" dirty="0"/>
              <a:t>tour de passage – </a:t>
            </a:r>
            <a:r>
              <a:rPr lang="en-GB" dirty="0" err="1"/>
              <a:t>Rondgang</a:t>
            </a:r>
            <a:r>
              <a:rPr lang="en-GB" dirty="0"/>
              <a:t> </a:t>
            </a:r>
            <a:r>
              <a:rPr lang="en-GB" dirty="0" err="1"/>
              <a:t>ophaling</a:t>
            </a:r>
            <a:endParaRPr lang="fr-BE" dirty="0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991D6787-A4E6-40DD-A908-9AE101D282E7}"/>
              </a:ext>
            </a:extLst>
          </p:cNvPr>
          <p:cNvSpPr txBox="1"/>
          <p:nvPr/>
        </p:nvSpPr>
        <p:spPr>
          <a:xfrm>
            <a:off x="6660702" y="5853233"/>
            <a:ext cx="2465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GB" dirty="0"/>
              <a:t>Points de </a:t>
            </a:r>
            <a:r>
              <a:rPr lang="en-GB" dirty="0" err="1"/>
              <a:t>récoltes</a:t>
            </a:r>
            <a:r>
              <a:rPr lang="en-GB" dirty="0"/>
              <a:t> – </a:t>
            </a:r>
            <a:r>
              <a:rPr lang="en-GB" dirty="0" err="1"/>
              <a:t>Ophaalpunten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4165597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467544" y="1268760"/>
            <a:ext cx="7859216" cy="36676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BE" sz="2400" b="1" dirty="0">
                <a:solidFill>
                  <a:schemeClr val="accent2"/>
                </a:solidFill>
                <a:latin typeface="Perpetua" panose="02020502060401020303" pitchFamily="18" charset="0"/>
              </a:rPr>
              <a:t>Communication – Communicatie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fr-BE" sz="1800" b="1" dirty="0">
                <a:latin typeface="Perpetua" panose="02020502060401020303" pitchFamily="18" charset="0"/>
              </a:rPr>
              <a:t>Toute boîtes/ </a:t>
            </a:r>
            <a:r>
              <a:rPr lang="fr-BE" sz="1800" b="1" dirty="0" err="1">
                <a:latin typeface="Perpetua" panose="02020502060401020303" pitchFamily="18" charset="0"/>
              </a:rPr>
              <a:t>Omzendbrief</a:t>
            </a:r>
            <a:endParaRPr lang="fr-BE" sz="1800" b="1" dirty="0">
              <a:latin typeface="Perpetua" panose="02020502060401020303" pitchFamily="18" charset="0"/>
            </a:endParaRP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fr-BE" sz="1800" b="1" dirty="0">
                <a:latin typeface="Perpetua" panose="02020502060401020303" pitchFamily="18" charset="0"/>
              </a:rPr>
              <a:t>Panneau de chantier/ </a:t>
            </a:r>
            <a:r>
              <a:rPr lang="fr-BE" sz="1800" b="1" dirty="0" err="1">
                <a:latin typeface="Perpetua" panose="02020502060401020303" pitchFamily="18" charset="0"/>
              </a:rPr>
              <a:t>Werfpaneel</a:t>
            </a:r>
            <a:endParaRPr lang="en-US" sz="1800" b="1" dirty="0">
              <a:latin typeface="Perpetua" panose="02020502060401020303" pitchFamily="18" charset="0"/>
            </a:endParaRPr>
          </a:p>
          <a:p>
            <a:pPr algn="l"/>
            <a:endParaRPr lang="nl-BE" sz="2400" dirty="0">
              <a:latin typeface="Perpetua" panose="02020502060401020303" pitchFamily="18" charset="0"/>
            </a:endParaRPr>
          </a:p>
          <a:p>
            <a:pPr algn="l"/>
            <a:endParaRPr lang="nl-BE" sz="2400" dirty="0">
              <a:latin typeface="Perpetua" panose="02020502060401020303" pitchFamily="18" charset="0"/>
            </a:endParaRPr>
          </a:p>
          <a:p>
            <a:pPr algn="l"/>
            <a:endParaRPr lang="nl-BE" sz="2400" dirty="0">
              <a:latin typeface="Perpetua" panose="02020502060401020303" pitchFamily="18" charset="0"/>
            </a:endParaRPr>
          </a:p>
          <a:p>
            <a:pPr algn="l"/>
            <a:endParaRPr lang="nl-BE" sz="2400" dirty="0">
              <a:latin typeface="Perpetua" panose="02020502060401020303" pitchFamily="18" charset="0"/>
            </a:endParaRPr>
          </a:p>
          <a:p>
            <a:pPr algn="l"/>
            <a:endParaRPr lang="nl-BE" sz="2400" dirty="0">
              <a:latin typeface="Perpetua" panose="02020502060401020303" pitchFamily="18" charset="0"/>
            </a:endParaRPr>
          </a:p>
          <a:p>
            <a:pPr algn="l"/>
            <a:endParaRPr lang="nl-BE" sz="2400" dirty="0">
              <a:latin typeface="Perpetua" panose="02020502060401020303" pitchFamily="18" charset="0"/>
            </a:endParaRPr>
          </a:p>
          <a:p>
            <a:pPr algn="l"/>
            <a:endParaRPr lang="nl-BE" sz="2400" dirty="0">
              <a:latin typeface="Perpetua" panose="02020502060401020303" pitchFamily="18" charset="0"/>
            </a:endParaRPr>
          </a:p>
          <a:p>
            <a:pPr algn="l"/>
            <a:endParaRPr lang="nl-BE" sz="2400" dirty="0">
              <a:latin typeface="Perpetua" panose="02020502060401020303" pitchFamily="18" charset="0"/>
            </a:endParaRPr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sz="3000" b="1" dirty="0" err="1">
                <a:latin typeface="Perpetua" panose="02020502060401020303" pitchFamily="18" charset="0"/>
              </a:rPr>
              <a:t>Chantier</a:t>
            </a:r>
            <a:r>
              <a:rPr lang="nl-BE" sz="3000" b="1" dirty="0">
                <a:latin typeface="Perpetua" panose="02020502060401020303" pitchFamily="18" charset="0"/>
              </a:rPr>
              <a:t> – Werf</a:t>
            </a:r>
            <a:endParaRPr lang="en-US" sz="3000" b="1" dirty="0">
              <a:latin typeface="Perpetua" panose="02020502060401020303" pitchFamily="18" charset="0"/>
            </a:endParaRPr>
          </a:p>
        </p:txBody>
      </p:sp>
      <p:pic>
        <p:nvPicPr>
          <p:cNvPr id="9" name="Picture 3" descr="\\VFS01\profiles$\whenderickx.ACJETTE.V6\Desktop\Travaux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59929"/>
            <a:ext cx="1336984" cy="963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01AA3B06-97D7-4FAD-9710-A313578AD0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580" y="2144834"/>
            <a:ext cx="3074463" cy="4386976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2DDD9C43-723A-4C32-84C6-D5F5C5A4AA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3767" y="2144834"/>
            <a:ext cx="3089196" cy="4386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5527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467544" y="1268760"/>
            <a:ext cx="7859216" cy="36676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BE" sz="2400" b="1" dirty="0" err="1">
                <a:solidFill>
                  <a:schemeClr val="accent2"/>
                </a:solidFill>
                <a:latin typeface="Perpetua" panose="02020502060401020303" pitchFamily="18" charset="0"/>
              </a:rPr>
              <a:t>Plantation</a:t>
            </a:r>
            <a:r>
              <a:rPr lang="nl-BE" sz="2400" b="1" dirty="0">
                <a:solidFill>
                  <a:schemeClr val="accent2"/>
                </a:solidFill>
                <a:latin typeface="Perpetua" panose="02020502060401020303" pitchFamily="18" charset="0"/>
              </a:rPr>
              <a:t> de façade – Gevelbeplanting</a:t>
            </a:r>
          </a:p>
          <a:p>
            <a:pPr algn="l"/>
            <a:endParaRPr lang="nl-BE" sz="2400" dirty="0">
              <a:latin typeface="Perpetua" panose="02020502060401020303" pitchFamily="18" charset="0"/>
            </a:endParaRPr>
          </a:p>
          <a:p>
            <a:pPr algn="l"/>
            <a:endParaRPr lang="nl-BE" sz="2400" dirty="0">
              <a:latin typeface="Perpetua" panose="02020502060401020303" pitchFamily="18" charset="0"/>
            </a:endParaRPr>
          </a:p>
          <a:p>
            <a:pPr algn="l"/>
            <a:endParaRPr lang="nl-BE" sz="2400" dirty="0">
              <a:latin typeface="Perpetua" panose="02020502060401020303" pitchFamily="18" charset="0"/>
            </a:endParaRPr>
          </a:p>
          <a:p>
            <a:pPr algn="l"/>
            <a:endParaRPr lang="nl-BE" sz="2400" dirty="0">
              <a:latin typeface="Perpetua" panose="02020502060401020303" pitchFamily="18" charset="0"/>
            </a:endParaRPr>
          </a:p>
          <a:p>
            <a:pPr algn="l"/>
            <a:endParaRPr lang="nl-BE" sz="2400" dirty="0">
              <a:latin typeface="Perpetua" panose="02020502060401020303" pitchFamily="18" charset="0"/>
            </a:endParaRPr>
          </a:p>
          <a:p>
            <a:pPr algn="l"/>
            <a:endParaRPr lang="nl-BE" sz="2400" dirty="0">
              <a:latin typeface="Perpetua" panose="02020502060401020303" pitchFamily="18" charset="0"/>
            </a:endParaRPr>
          </a:p>
          <a:p>
            <a:pPr algn="l"/>
            <a:endParaRPr lang="nl-BE" sz="2400" dirty="0">
              <a:latin typeface="Perpetua" panose="02020502060401020303" pitchFamily="18" charset="0"/>
            </a:endParaRPr>
          </a:p>
          <a:p>
            <a:pPr algn="l"/>
            <a:endParaRPr lang="nl-BE" sz="2400" dirty="0">
              <a:latin typeface="Perpetua" panose="02020502060401020303" pitchFamily="18" charset="0"/>
            </a:endParaRPr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sz="3000" b="1" dirty="0" err="1">
                <a:latin typeface="Perpetua" panose="02020502060401020303" pitchFamily="18" charset="0"/>
              </a:rPr>
              <a:t>Chantier</a:t>
            </a:r>
            <a:r>
              <a:rPr lang="nl-BE" sz="3000" b="1" dirty="0">
                <a:latin typeface="Perpetua" panose="02020502060401020303" pitchFamily="18" charset="0"/>
              </a:rPr>
              <a:t> – Werf</a:t>
            </a:r>
            <a:endParaRPr lang="en-US" sz="3000" b="1" dirty="0">
              <a:latin typeface="Perpetua" panose="02020502060401020303" pitchFamily="18" charset="0"/>
            </a:endParaRPr>
          </a:p>
        </p:txBody>
      </p:sp>
      <p:pic>
        <p:nvPicPr>
          <p:cNvPr id="9" name="Picture 3" descr="\\VFS01\profiles$\whenderickx.ACJETTE.V6\Desktop\Travaux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59929"/>
            <a:ext cx="1336984" cy="963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C974C55F-7A09-49E8-8C83-6ADC4BA45F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742" y="1932173"/>
            <a:ext cx="7100664" cy="4441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190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457200" y="2276103"/>
            <a:ext cx="8229600" cy="1143000"/>
          </a:xfrm>
        </p:spPr>
        <p:txBody>
          <a:bodyPr>
            <a:noAutofit/>
          </a:bodyPr>
          <a:lstStyle/>
          <a:p>
            <a:r>
              <a:rPr lang="fr-BE" sz="3600" dirty="0">
                <a:latin typeface="Perpetua" panose="02020502060401020303" pitchFamily="18" charset="0"/>
              </a:rPr>
              <a:t>Merci de votre attention. Questions? </a:t>
            </a:r>
            <a:br>
              <a:rPr lang="nl-BE" sz="3600" dirty="0">
                <a:latin typeface="Perpetua" panose="02020502060401020303" pitchFamily="18" charset="0"/>
              </a:rPr>
            </a:br>
            <a:r>
              <a:rPr lang="nl-BE" sz="3600" dirty="0">
                <a:latin typeface="Perpetua" panose="02020502060401020303" pitchFamily="18" charset="0"/>
              </a:rPr>
              <a:t>Bedankt voor uw aandacht. Vragen?</a:t>
            </a:r>
            <a:endParaRPr lang="en-US" sz="3600" dirty="0">
              <a:latin typeface="Perpetua" panose="02020502060401020303" pitchFamily="18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1374B221-F6F0-4FD1-BB28-39189A8487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388593"/>
            <a:ext cx="2016224" cy="2319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2380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89" t="4681" r="16928" b="-79"/>
          <a:stretch/>
        </p:blipFill>
        <p:spPr bwMode="auto">
          <a:xfrm>
            <a:off x="232604" y="325673"/>
            <a:ext cx="8678791" cy="6206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C4B3C03-A8F2-4E09-8373-3CC40DFE5964}"/>
              </a:ext>
            </a:extLst>
          </p:cNvPr>
          <p:cNvSpPr/>
          <p:nvPr/>
        </p:nvSpPr>
        <p:spPr>
          <a:xfrm>
            <a:off x="3491880" y="414392"/>
            <a:ext cx="2160240" cy="4746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" name="Forme libre 1"/>
          <p:cNvSpPr/>
          <p:nvPr/>
        </p:nvSpPr>
        <p:spPr>
          <a:xfrm>
            <a:off x="3352800" y="1557867"/>
            <a:ext cx="3615267" cy="4411133"/>
          </a:xfrm>
          <a:custGeom>
            <a:avLst/>
            <a:gdLst>
              <a:gd name="connsiteX0" fmla="*/ 67733 w 3615267"/>
              <a:gd name="connsiteY0" fmla="*/ 152400 h 4411133"/>
              <a:gd name="connsiteX1" fmla="*/ 592667 w 3615267"/>
              <a:gd name="connsiteY1" fmla="*/ 0 h 4411133"/>
              <a:gd name="connsiteX2" fmla="*/ 1295400 w 3615267"/>
              <a:gd name="connsiteY2" fmla="*/ 2192866 h 4411133"/>
              <a:gd name="connsiteX3" fmla="*/ 1413933 w 3615267"/>
              <a:gd name="connsiteY3" fmla="*/ 2260600 h 4411133"/>
              <a:gd name="connsiteX4" fmla="*/ 3513667 w 3615267"/>
              <a:gd name="connsiteY4" fmla="*/ 1947333 h 4411133"/>
              <a:gd name="connsiteX5" fmla="*/ 3615267 w 3615267"/>
              <a:gd name="connsiteY5" fmla="*/ 2489200 h 4411133"/>
              <a:gd name="connsiteX6" fmla="*/ 1617133 w 3615267"/>
              <a:gd name="connsiteY6" fmla="*/ 2743200 h 4411133"/>
              <a:gd name="connsiteX7" fmla="*/ 1574800 w 3615267"/>
              <a:gd name="connsiteY7" fmla="*/ 2878666 h 4411133"/>
              <a:gd name="connsiteX8" fmla="*/ 1955800 w 3615267"/>
              <a:gd name="connsiteY8" fmla="*/ 4047066 h 4411133"/>
              <a:gd name="connsiteX9" fmla="*/ 1693333 w 3615267"/>
              <a:gd name="connsiteY9" fmla="*/ 4360333 h 4411133"/>
              <a:gd name="connsiteX10" fmla="*/ 1524000 w 3615267"/>
              <a:gd name="connsiteY10" fmla="*/ 4411133 h 4411133"/>
              <a:gd name="connsiteX11" fmla="*/ 1049867 w 3615267"/>
              <a:gd name="connsiteY11" fmla="*/ 2853266 h 4411133"/>
              <a:gd name="connsiteX12" fmla="*/ 914400 w 3615267"/>
              <a:gd name="connsiteY12" fmla="*/ 2760133 h 4411133"/>
              <a:gd name="connsiteX13" fmla="*/ 127000 w 3615267"/>
              <a:gd name="connsiteY13" fmla="*/ 2912533 h 4411133"/>
              <a:gd name="connsiteX14" fmla="*/ 42333 w 3615267"/>
              <a:gd name="connsiteY14" fmla="*/ 2379133 h 4411133"/>
              <a:gd name="connsiteX15" fmla="*/ 685800 w 3615267"/>
              <a:gd name="connsiteY15" fmla="*/ 2243666 h 4411133"/>
              <a:gd name="connsiteX16" fmla="*/ 0 w 3615267"/>
              <a:gd name="connsiteY16" fmla="*/ 177800 h 4411133"/>
              <a:gd name="connsiteX17" fmla="*/ 67733 w 3615267"/>
              <a:gd name="connsiteY17" fmla="*/ 152400 h 4411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615267" h="4411133">
                <a:moveTo>
                  <a:pt x="67733" y="152400"/>
                </a:moveTo>
                <a:lnTo>
                  <a:pt x="592667" y="0"/>
                </a:lnTo>
                <a:lnTo>
                  <a:pt x="1295400" y="2192866"/>
                </a:lnTo>
                <a:lnTo>
                  <a:pt x="1413933" y="2260600"/>
                </a:lnTo>
                <a:lnTo>
                  <a:pt x="3513667" y="1947333"/>
                </a:lnTo>
                <a:lnTo>
                  <a:pt x="3615267" y="2489200"/>
                </a:lnTo>
                <a:lnTo>
                  <a:pt x="1617133" y="2743200"/>
                </a:lnTo>
                <a:lnTo>
                  <a:pt x="1574800" y="2878666"/>
                </a:lnTo>
                <a:lnTo>
                  <a:pt x="1955800" y="4047066"/>
                </a:lnTo>
                <a:lnTo>
                  <a:pt x="1693333" y="4360333"/>
                </a:lnTo>
                <a:lnTo>
                  <a:pt x="1524000" y="4411133"/>
                </a:lnTo>
                <a:lnTo>
                  <a:pt x="1049867" y="2853266"/>
                </a:lnTo>
                <a:lnTo>
                  <a:pt x="914400" y="2760133"/>
                </a:lnTo>
                <a:lnTo>
                  <a:pt x="127000" y="2912533"/>
                </a:lnTo>
                <a:lnTo>
                  <a:pt x="42333" y="2379133"/>
                </a:lnTo>
                <a:lnTo>
                  <a:pt x="685800" y="2243666"/>
                </a:lnTo>
                <a:lnTo>
                  <a:pt x="0" y="177800"/>
                </a:lnTo>
                <a:lnTo>
                  <a:pt x="67733" y="152400"/>
                </a:lnTo>
                <a:close/>
              </a:path>
            </a:pathLst>
          </a:cu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3CCEFA94-F507-408F-B48B-FD4D436DE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14392"/>
            <a:ext cx="8229600" cy="422920"/>
          </a:xfrm>
        </p:spPr>
        <p:txBody>
          <a:bodyPr>
            <a:noAutofit/>
          </a:bodyPr>
          <a:lstStyle/>
          <a:p>
            <a:r>
              <a:rPr lang="nl-BE" sz="3000" dirty="0" err="1">
                <a:latin typeface="Perpetua" panose="02020502060401020303" pitchFamily="18" charset="0"/>
              </a:rPr>
              <a:t>Lieu</a:t>
            </a:r>
            <a:r>
              <a:rPr lang="nl-BE" sz="3000" dirty="0">
                <a:latin typeface="Perpetua" panose="02020502060401020303" pitchFamily="18" charset="0"/>
              </a:rPr>
              <a:t> / Ligging</a:t>
            </a:r>
            <a:endParaRPr lang="en-US" sz="3000" dirty="0">
              <a:latin typeface="Perpetua" panose="02020502060401020303" pitchFamily="18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2CAEF6F-376D-47F8-ACDD-72A5D0B12E59}"/>
              </a:ext>
            </a:extLst>
          </p:cNvPr>
          <p:cNvSpPr txBox="1"/>
          <p:nvPr/>
        </p:nvSpPr>
        <p:spPr>
          <a:xfrm>
            <a:off x="1115616" y="909512"/>
            <a:ext cx="424847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BE" sz="1600" dirty="0"/>
              <a:t>Parc Roi Baudouin/ Koning </a:t>
            </a:r>
            <a:r>
              <a:rPr lang="fr-BE" sz="1600" dirty="0" err="1"/>
              <a:t>Boudewijnpark</a:t>
            </a:r>
            <a:endParaRPr lang="en-US" sz="1600" dirty="0"/>
          </a:p>
        </p:txBody>
      </p:sp>
      <p:pic>
        <p:nvPicPr>
          <p:cNvPr id="6" name="Image 5" descr="C:\Users\mpapias\AppData\Local\Microsoft\Windows\INetCache\Content.Word\Noordpijl.jpg">
            <a:extLst>
              <a:ext uri="{FF2B5EF4-FFF2-40B4-BE49-F238E27FC236}">
                <a16:creationId xmlns:a16="http://schemas.microsoft.com/office/drawing/2014/main" id="{0CB7E9C7-FE7D-4C05-A191-40AFFF1A0600}"/>
              </a:ext>
            </a:extLst>
          </p:cNvPr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00" b="94800" l="9790" r="93007">
                        <a14:foregroundMark x1="50676" y1="63056" x2="50676" y2="63056"/>
                        <a14:foregroundMark x1="61318" y1="70309" x2="61318" y2="70309"/>
                        <a14:foregroundMark x1="62669" y1="57447" x2="57095" y2="56673"/>
                        <a14:foregroundMark x1="42230" y1="57834" x2="42230" y2="57834"/>
                        <a14:foregroundMark x1="39358" y1="69439" x2="39358" y2="69439"/>
                        <a14:foregroundMark x1="28209" y1="58221" x2="28209" y2="58221"/>
                        <a14:foregroundMark x1="53547" y1="50580" x2="53547" y2="50580"/>
                        <a14:foregroundMark x1="72466" y1="60251" x2="72466" y2="60251"/>
                        <a14:foregroundMark x1="65541" y1="75532" x2="65541" y2="75532"/>
                        <a14:foregroundMark x1="45777" y1="77950" x2="45777" y2="77950"/>
                        <a14:foregroundMark x1="35980" y1="75145" x2="35980" y2="75145"/>
                        <a14:foregroundMark x1="32432" y1="67505" x2="32432" y2="67505"/>
                        <a14:foregroundMark x1="32432" y1="67505" x2="32432" y2="67505"/>
                        <a14:foregroundMark x1="72727" y1="72000" x2="72727" y2="72000"/>
                        <a14:foregroundMark x1="67832" y1="54000" x2="67832" y2="54000"/>
                        <a14:foregroundMark x1="35664" y1="52000" x2="35664" y2="52000"/>
                        <a14:foregroundMark x1="62238" y1="51600" x2="62238" y2="51600"/>
                        <a14:foregroundMark x1="25874" y1="70800" x2="25874" y2="70800"/>
                        <a14:foregroundMark x1="89510" y1="6400" x2="89510" y2="6400"/>
                        <a14:foregroundMark x1="90909" y1="92800" x2="90909" y2="92800"/>
                        <a14:foregroundMark x1="53846" y1="5600" x2="87413" y2="90000"/>
                        <a14:foregroundMark x1="58741" y1="36800" x2="90909" y2="4800"/>
                        <a14:foregroundMark x1="90210" y1="4400" x2="90909" y2="91600"/>
                        <a14:foregroundMark x1="90909" y1="93200" x2="11888" y2="93200"/>
                        <a14:foregroundMark x1="11888" y1="93200" x2="11888" y2="1600"/>
                        <a14:foregroundMark x1="11888" y1="2800" x2="88811" y2="2800"/>
                        <a14:foregroundMark x1="89510" y1="3600" x2="90210" y2="2000"/>
                        <a14:backgroundMark x1="11888" y1="800" x2="92308" y2="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55" y="5589240"/>
            <a:ext cx="593090" cy="103949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6CA997E9-7539-4430-AC1B-61FDA8F993B4}"/>
              </a:ext>
            </a:extLst>
          </p:cNvPr>
          <p:cNvSpPr txBox="1"/>
          <p:nvPr/>
        </p:nvSpPr>
        <p:spPr>
          <a:xfrm>
            <a:off x="7164287" y="2852936"/>
            <a:ext cx="187220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BE" sz="1600" dirty="0"/>
              <a:t>Gare / </a:t>
            </a:r>
            <a:r>
              <a:rPr lang="fr-BE" sz="1600" dirty="0" err="1"/>
              <a:t>Treinstation</a:t>
            </a:r>
            <a:endParaRPr lang="en-US" sz="1600" dirty="0"/>
          </a:p>
        </p:txBody>
      </p:sp>
      <p:sp>
        <p:nvSpPr>
          <p:cNvPr id="8" name="Flèche droite 3">
            <a:extLst>
              <a:ext uri="{FF2B5EF4-FFF2-40B4-BE49-F238E27FC236}">
                <a16:creationId xmlns:a16="http://schemas.microsoft.com/office/drawing/2014/main" id="{D18B9B1A-C67B-4A8D-B3F1-E1846AE5D41D}"/>
              </a:ext>
            </a:extLst>
          </p:cNvPr>
          <p:cNvSpPr/>
          <p:nvPr/>
        </p:nvSpPr>
        <p:spPr>
          <a:xfrm>
            <a:off x="8047299" y="3426855"/>
            <a:ext cx="864096" cy="288032"/>
          </a:xfrm>
          <a:prstGeom prst="rightArrow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2901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Autofit/>
          </a:bodyPr>
          <a:lstStyle/>
          <a:p>
            <a:r>
              <a:rPr lang="nl-BE" sz="3000" dirty="0" err="1">
                <a:latin typeface="Perpetua" panose="02020502060401020303" pitchFamily="18" charset="0"/>
              </a:rPr>
              <a:t>Situation</a:t>
            </a:r>
            <a:r>
              <a:rPr lang="nl-BE" sz="3000" dirty="0">
                <a:latin typeface="Perpetua" panose="02020502060401020303" pitchFamily="18" charset="0"/>
              </a:rPr>
              <a:t> </a:t>
            </a:r>
            <a:r>
              <a:rPr lang="nl-BE" sz="3000" dirty="0" err="1">
                <a:latin typeface="Perpetua" panose="02020502060401020303" pitchFamily="18" charset="0"/>
              </a:rPr>
              <a:t>existante</a:t>
            </a:r>
            <a:r>
              <a:rPr lang="nl-BE" sz="3000" dirty="0">
                <a:latin typeface="Perpetua" panose="02020502060401020303" pitchFamily="18" charset="0"/>
              </a:rPr>
              <a:t> - Bestaande toestand</a:t>
            </a:r>
            <a:endParaRPr lang="en-US" sz="3000" dirty="0">
              <a:latin typeface="Perpetua" panose="02020502060401020303" pitchFamily="18" charset="0"/>
            </a:endParaRPr>
          </a:p>
        </p:txBody>
      </p:sp>
      <p:pic>
        <p:nvPicPr>
          <p:cNvPr id="2050" name="Picture 2" descr="\\acjette\shortcut\All Departments (ancien 'Bases partagées' - oude 'gedeelde gegevensbronnen')\2400\010.SUBSIDES\Bruxelles Mobilité\Subside Fond sécurité Routière\SubsideS sécurité routière 2018\1 A.B-Wst-D\photos\2018-09-25_10180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191"/>
          <a:stretch/>
        </p:blipFill>
        <p:spPr bwMode="auto">
          <a:xfrm>
            <a:off x="5269851" y="3643511"/>
            <a:ext cx="3222365" cy="2564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6" descr="C:\Users\mpapias\AppData\Local\Microsoft\Windows\INetCache\Content.Word\2019-02-13 chee wemmel .jpe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52" y="3643511"/>
            <a:ext cx="4546798" cy="2553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1" name="Picture 3" descr="\\acjette\shortcut\All Departments (ancien 'Bases partagées' - oude 'gedeelde gegevensbronnen')\2400\010.SUBSIDES\Bruxelles Mobilité\Subside Fond sécurité Routière\SubsideS sécurité routière 2018\1 A.B-Wst-D\photos\2019-03-05_093852 CW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04" r="22560" b="15109"/>
          <a:stretch/>
        </p:blipFill>
        <p:spPr bwMode="auto">
          <a:xfrm>
            <a:off x="4747169" y="1025272"/>
            <a:ext cx="1872208" cy="2543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\\acjette\shortcut\All Departments (ancien 'Bases partagées' - oude 'gedeelde gegevensbronnen')\2400\010.SUBSIDES\Bruxelles Mobilité\Subside Fond sécurité Routière\SubsideS sécurité routière 2018\1 A.B-Wst-D\photos\2018-12-27 at 12.27.04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058205"/>
            <a:ext cx="1584113" cy="2477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1D58660C-FB73-4076-9CF8-27639E66A2E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34" t="143" r="13590" b="-143"/>
          <a:stretch/>
        </p:blipFill>
        <p:spPr>
          <a:xfrm rot="5400000">
            <a:off x="1222065" y="287026"/>
            <a:ext cx="2562912" cy="3973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061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Autofit/>
          </a:bodyPr>
          <a:lstStyle/>
          <a:p>
            <a:r>
              <a:rPr lang="nl-BE" sz="3000" dirty="0" err="1">
                <a:latin typeface="Perpetua" panose="02020502060401020303" pitchFamily="18" charset="0"/>
              </a:rPr>
              <a:t>Situation</a:t>
            </a:r>
            <a:r>
              <a:rPr lang="nl-BE" sz="3000" dirty="0">
                <a:latin typeface="Perpetua" panose="02020502060401020303" pitchFamily="18" charset="0"/>
              </a:rPr>
              <a:t> </a:t>
            </a:r>
            <a:r>
              <a:rPr lang="nl-BE" sz="3000" dirty="0" err="1">
                <a:latin typeface="Perpetua" panose="02020502060401020303" pitchFamily="18" charset="0"/>
              </a:rPr>
              <a:t>existante</a:t>
            </a:r>
            <a:r>
              <a:rPr lang="nl-BE" sz="3000" dirty="0">
                <a:latin typeface="Perpetua" panose="02020502060401020303" pitchFamily="18" charset="0"/>
              </a:rPr>
              <a:t> - Bestaande toestand</a:t>
            </a:r>
            <a:endParaRPr lang="en-US" sz="3000" dirty="0">
              <a:latin typeface="Perpetua" panose="02020502060401020303" pitchFamily="18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0741F218-2AA3-45B8-9C71-08101584B3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78448" y="1687168"/>
            <a:ext cx="5085184" cy="3813888"/>
          </a:xfrm>
          <a:prstGeom prst="rect">
            <a:avLst/>
          </a:prstGeom>
        </p:spPr>
      </p:pic>
      <p:pic>
        <p:nvPicPr>
          <p:cNvPr id="6" name="Image 5" descr="Une image contenant extérieur, voyageant&#10;&#10;Description générée automatiquement">
            <a:extLst>
              <a:ext uri="{FF2B5EF4-FFF2-40B4-BE49-F238E27FC236}">
                <a16:creationId xmlns:a16="http://schemas.microsoft.com/office/drawing/2014/main" id="{1E562661-A91E-4BB2-AE41-DF1C2CB564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75952" y="1635542"/>
            <a:ext cx="5155254" cy="3866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6189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Autofit/>
          </a:bodyPr>
          <a:lstStyle/>
          <a:p>
            <a:r>
              <a:rPr lang="nl-BE" sz="3000" dirty="0" err="1">
                <a:latin typeface="Perpetua" panose="02020502060401020303" pitchFamily="18" charset="0"/>
              </a:rPr>
              <a:t>Situation</a:t>
            </a:r>
            <a:r>
              <a:rPr lang="nl-BE" sz="3000" dirty="0">
                <a:latin typeface="Perpetua" panose="02020502060401020303" pitchFamily="18" charset="0"/>
              </a:rPr>
              <a:t> </a:t>
            </a:r>
            <a:r>
              <a:rPr lang="nl-BE" sz="3000" dirty="0" err="1">
                <a:latin typeface="Perpetua" panose="02020502060401020303" pitchFamily="18" charset="0"/>
              </a:rPr>
              <a:t>existante</a:t>
            </a:r>
            <a:r>
              <a:rPr lang="nl-BE" sz="3000" dirty="0">
                <a:latin typeface="Perpetua" panose="02020502060401020303" pitchFamily="18" charset="0"/>
              </a:rPr>
              <a:t> - Bestaande toestand</a:t>
            </a:r>
            <a:endParaRPr lang="en-US" sz="3000" dirty="0">
              <a:latin typeface="Perpetua" panose="02020502060401020303" pitchFamily="18" charset="0"/>
            </a:endParaRPr>
          </a:p>
        </p:txBody>
      </p:sp>
      <p:pic>
        <p:nvPicPr>
          <p:cNvPr id="4102" name="Picture 6" descr="\\acjette\shortcut\All Departments (ancien 'Bases partagées' - oude 'gedeelde gegevensbronnen')\2400\010.SUBSIDES\Bruxelles Mobilité\Subside Fond sécurité Routière\SubsideS sécurité routière 2018\1 A.B-Wst-D\photos\2019-03-05_094111 CW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00" b="28471"/>
          <a:stretch/>
        </p:blipFill>
        <p:spPr bwMode="auto">
          <a:xfrm>
            <a:off x="806150" y="964073"/>
            <a:ext cx="2880320" cy="2643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\\acjette\shortcut\All Departments (ancien 'Bases partagées' - oude 'gedeelde gegevensbronnen')\2400\010.SUBSIDES\Bruxelles Mobilité\Subside Fond sécurité Routière\SubsideS sécurité routière 2018\1 A.B-Wst-D\photos\2019-02-13 Antoine Baeck trottoir D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64"/>
          <a:stretch/>
        </p:blipFill>
        <p:spPr bwMode="auto">
          <a:xfrm>
            <a:off x="827584" y="3784155"/>
            <a:ext cx="2858886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\\acjette\shortcut\All Departments (ancien 'Bases partagées' - oude 'gedeelde gegevensbronnen')\2400\010.SUBSIDES\Bruxelles Mobilité\Subside Fond sécurité Routière\SubsideS sécurité routière 2018\1 A.B-Wst-D\photos\2018-09-25_10171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421" b="1984"/>
          <a:stretch/>
        </p:blipFill>
        <p:spPr bwMode="auto">
          <a:xfrm>
            <a:off x="3909358" y="3784155"/>
            <a:ext cx="2448272" cy="2802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3781FDEF-BEE6-4FCB-AFBF-284E17F4FF8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6"/>
          <a:stretch/>
        </p:blipFill>
        <p:spPr>
          <a:xfrm>
            <a:off x="3851920" y="980728"/>
            <a:ext cx="4413922" cy="2626942"/>
          </a:xfrm>
          <a:prstGeom prst="rect">
            <a:avLst/>
          </a:prstGeom>
        </p:spPr>
      </p:pic>
      <p:pic>
        <p:nvPicPr>
          <p:cNvPr id="6" name="Image 5" descr="Une image contenant extérieur, terrain, passage, garé&#10;&#10;Description générée automatiquement">
            <a:extLst>
              <a:ext uri="{FF2B5EF4-FFF2-40B4-BE49-F238E27FC236}">
                <a16:creationId xmlns:a16="http://schemas.microsoft.com/office/drawing/2014/main" id="{11AC8B5D-A353-4557-ADB6-59288D70A38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0519" y="3784155"/>
            <a:ext cx="1685323" cy="2815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1477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Autofit/>
          </a:bodyPr>
          <a:lstStyle/>
          <a:p>
            <a:r>
              <a:rPr lang="nl-BE" sz="3000" dirty="0" err="1">
                <a:latin typeface="Perpetua" panose="02020502060401020303" pitchFamily="18" charset="0"/>
              </a:rPr>
              <a:t>Situation</a:t>
            </a:r>
            <a:r>
              <a:rPr lang="nl-BE" sz="3000" dirty="0">
                <a:latin typeface="Perpetua" panose="02020502060401020303" pitchFamily="18" charset="0"/>
              </a:rPr>
              <a:t> </a:t>
            </a:r>
            <a:r>
              <a:rPr lang="nl-BE" sz="3000" dirty="0" err="1">
                <a:latin typeface="Perpetua" panose="02020502060401020303" pitchFamily="18" charset="0"/>
              </a:rPr>
              <a:t>existante</a:t>
            </a:r>
            <a:r>
              <a:rPr lang="nl-BE" sz="3000" dirty="0">
                <a:latin typeface="Perpetua" panose="02020502060401020303" pitchFamily="18" charset="0"/>
              </a:rPr>
              <a:t> - Plan - Bestaande toestand</a:t>
            </a:r>
            <a:endParaRPr lang="en-US" sz="3000" dirty="0">
              <a:latin typeface="Perpetua" panose="02020502060401020303" pitchFamily="18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9" r="1050" b="575"/>
          <a:stretch/>
        </p:blipFill>
        <p:spPr bwMode="auto">
          <a:xfrm>
            <a:off x="1259632" y="764704"/>
            <a:ext cx="6694999" cy="6001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19305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0"/>
          <a:stretch/>
        </p:blipFill>
        <p:spPr bwMode="auto">
          <a:xfrm>
            <a:off x="683568" y="974655"/>
            <a:ext cx="7598056" cy="5512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457200" y="21382"/>
            <a:ext cx="8229600" cy="1143000"/>
          </a:xfrm>
        </p:spPr>
        <p:txBody>
          <a:bodyPr>
            <a:noAutofit/>
          </a:bodyPr>
          <a:lstStyle/>
          <a:p>
            <a:r>
              <a:rPr lang="nl-BE" sz="3000" dirty="0" err="1">
                <a:latin typeface="Perpetua" panose="02020502060401020303" pitchFamily="18" charset="0"/>
              </a:rPr>
              <a:t>Situation</a:t>
            </a:r>
            <a:r>
              <a:rPr lang="nl-BE" sz="3000" dirty="0">
                <a:latin typeface="Perpetua" panose="02020502060401020303" pitchFamily="18" charset="0"/>
              </a:rPr>
              <a:t> </a:t>
            </a:r>
            <a:r>
              <a:rPr lang="nl-BE" sz="3000" dirty="0" err="1">
                <a:latin typeface="Perpetua" panose="02020502060401020303" pitchFamily="18" charset="0"/>
              </a:rPr>
              <a:t>existante</a:t>
            </a:r>
            <a:r>
              <a:rPr lang="nl-BE" sz="3000" dirty="0">
                <a:latin typeface="Perpetua" panose="02020502060401020303" pitchFamily="18" charset="0"/>
              </a:rPr>
              <a:t> - Coupe/ Snede – bestaande toestand</a:t>
            </a:r>
            <a:endParaRPr lang="en-US" sz="3000" dirty="0">
              <a:latin typeface="Perpetua" panose="02020502060401020303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0"/>
          <a:stretch/>
        </p:blipFill>
        <p:spPr bwMode="auto">
          <a:xfrm>
            <a:off x="827584" y="981075"/>
            <a:ext cx="7182419" cy="5210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73924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Autofit/>
          </a:bodyPr>
          <a:lstStyle/>
          <a:p>
            <a:r>
              <a:rPr lang="nl-BE" sz="3000" dirty="0" err="1">
                <a:latin typeface="Perpetua" panose="02020502060401020303" pitchFamily="18" charset="0"/>
              </a:rPr>
              <a:t>Situation</a:t>
            </a:r>
            <a:r>
              <a:rPr lang="nl-BE" sz="3000" dirty="0">
                <a:latin typeface="Perpetua" panose="02020502060401020303" pitchFamily="18" charset="0"/>
              </a:rPr>
              <a:t> </a:t>
            </a:r>
            <a:r>
              <a:rPr lang="nl-BE" sz="3000" dirty="0" err="1">
                <a:latin typeface="Perpetua" panose="02020502060401020303" pitchFamily="18" charset="0"/>
              </a:rPr>
              <a:t>projetée</a:t>
            </a:r>
            <a:r>
              <a:rPr lang="nl-BE" sz="3000" dirty="0">
                <a:latin typeface="Perpetua" panose="02020502060401020303" pitchFamily="18" charset="0"/>
              </a:rPr>
              <a:t> - Plan - Ontworpen toestand</a:t>
            </a:r>
            <a:endParaRPr lang="en-US" sz="3000" dirty="0">
              <a:latin typeface="Perpetua" panose="02020502060401020303" pitchFamily="18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" t="3686" r="1193" b="1002"/>
          <a:stretch/>
        </p:blipFill>
        <p:spPr bwMode="auto">
          <a:xfrm>
            <a:off x="1263322" y="811032"/>
            <a:ext cx="6837070" cy="5884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2292625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2904</TotalTime>
  <Words>547</Words>
  <Application>Microsoft Office PowerPoint</Application>
  <PresentationFormat>Affichage à l'écran (4:3)</PresentationFormat>
  <Paragraphs>118</Paragraphs>
  <Slides>28</Slides>
  <Notes>0</Notes>
  <HiddenSlides>3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28</vt:i4>
      </vt:variant>
    </vt:vector>
  </HeadingPairs>
  <TitlesOfParts>
    <vt:vector size="33" baseType="lpstr">
      <vt:lpstr>Arial</vt:lpstr>
      <vt:lpstr>Calibri</vt:lpstr>
      <vt:lpstr>Perpetua</vt:lpstr>
      <vt:lpstr>Wingdings</vt:lpstr>
      <vt:lpstr>Kantoorthema</vt:lpstr>
      <vt:lpstr>Réaménagement du carrefour  A. Baeck – Dupré - Wemmel</vt:lpstr>
      <vt:lpstr>Sommaire - Overzicht</vt:lpstr>
      <vt:lpstr>Lieu / Ligging</vt:lpstr>
      <vt:lpstr>Situation existante - Bestaande toestand</vt:lpstr>
      <vt:lpstr>Situation existante - Bestaande toestand</vt:lpstr>
      <vt:lpstr>Situation existante - Bestaande toestand</vt:lpstr>
      <vt:lpstr>Situation existante - Plan - Bestaande toestand</vt:lpstr>
      <vt:lpstr>Situation existante - Coupe/ Snede – bestaande toestand</vt:lpstr>
      <vt:lpstr>Situation projetée - Plan - Ontworpen toestand</vt:lpstr>
      <vt:lpstr>Situation projetée - Ontworpen toestand</vt:lpstr>
      <vt:lpstr>Situation projetée - Ontworpen toestand</vt:lpstr>
      <vt:lpstr>Situation projetée - Ontworpen toestand</vt:lpstr>
      <vt:lpstr>Situation projetée - Ontworpen toestand</vt:lpstr>
      <vt:lpstr>Situation projetée - Ontworpen toestand</vt:lpstr>
      <vt:lpstr>Situation projetée - Ontworpen toestand</vt:lpstr>
      <vt:lpstr>Situation projetée - Ontworpen toestand</vt:lpstr>
      <vt:lpstr>Situation projetée - Coupe/ Snede – Ontworpen toestand</vt:lpstr>
      <vt:lpstr>Présentation PowerPoint</vt:lpstr>
      <vt:lpstr>Présentation PowerPoint</vt:lpstr>
      <vt:lpstr>Chantier – Werf </vt:lpstr>
      <vt:lpstr>Chantier – Werf </vt:lpstr>
      <vt:lpstr>Chantier – Werf </vt:lpstr>
      <vt:lpstr>Phasage – Fasering </vt:lpstr>
      <vt:lpstr>Présentation PowerPoint</vt:lpstr>
      <vt:lpstr>Présentation PowerPoint</vt:lpstr>
      <vt:lpstr>Présentation PowerPoint</vt:lpstr>
      <vt:lpstr>Présentation PowerPoint</vt:lpstr>
      <vt:lpstr>Merci de votre attention. Questions?  Bedankt voor uw aandacht. Vragen?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Réaménagement de la rue Corneille Hoornaert</dc:title>
  <dc:creator>Wim Henderickx</dc:creator>
  <cp:lastModifiedBy>Morgane Papias</cp:lastModifiedBy>
  <cp:revision>80</cp:revision>
  <dcterms:created xsi:type="dcterms:W3CDTF">2018-10-31T07:58:55Z</dcterms:created>
  <dcterms:modified xsi:type="dcterms:W3CDTF">2021-09-02T15:02:47Z</dcterms:modified>
</cp:coreProperties>
</file>